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3861" autoAdjust="0"/>
  </p:normalViewPr>
  <p:slideViewPr>
    <p:cSldViewPr snapToGrid="0" snapToObjects="1">
      <p:cViewPr varScale="1">
        <p:scale>
          <a:sx n="84" d="100"/>
          <a:sy n="84" d="100"/>
        </p:scale>
        <p:origin x="78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AEF6C-4E67-A646-9603-6B94062F981B}"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657E3288-76CB-FF49-9ABA-240D6B5DE276}">
      <dgm:prSet phldrT="[Text]"/>
      <dgm:spPr/>
      <dgm:t>
        <a:bodyPr/>
        <a:lstStyle/>
        <a:p>
          <a:r>
            <a:rPr lang="en-US" dirty="0" smtClean="0"/>
            <a:t>Age</a:t>
          </a:r>
          <a:endParaRPr lang="en-US" dirty="0"/>
        </a:p>
      </dgm:t>
    </dgm:pt>
    <dgm:pt modelId="{1D9C7010-C9EC-B641-A9AE-8856C2C9EDB2}" type="parTrans" cxnId="{FFA14352-380D-6146-BD2F-EEDA7953E7B4}">
      <dgm:prSet/>
      <dgm:spPr/>
      <dgm:t>
        <a:bodyPr/>
        <a:lstStyle/>
        <a:p>
          <a:endParaRPr lang="en-US"/>
        </a:p>
      </dgm:t>
    </dgm:pt>
    <dgm:pt modelId="{6A531E86-AFF6-F340-8834-156233307FD9}" type="sibTrans" cxnId="{FFA14352-380D-6146-BD2F-EEDA7953E7B4}">
      <dgm:prSet/>
      <dgm:spPr/>
      <dgm:t>
        <a:bodyPr/>
        <a:lstStyle/>
        <a:p>
          <a:endParaRPr lang="en-US"/>
        </a:p>
      </dgm:t>
    </dgm:pt>
    <dgm:pt modelId="{2ED7B390-1C71-4149-B44D-21025EDF0344}">
      <dgm:prSet phldrT="[Text]"/>
      <dgm:spPr/>
      <dgm:t>
        <a:bodyPr/>
        <a:lstStyle/>
        <a:p>
          <a:r>
            <a:rPr lang="en-US" dirty="0" smtClean="0"/>
            <a:t>Income</a:t>
          </a:r>
          <a:endParaRPr lang="en-US" dirty="0"/>
        </a:p>
      </dgm:t>
    </dgm:pt>
    <dgm:pt modelId="{3806B7FB-6F94-9A46-9F2D-7F47A22E6945}" type="parTrans" cxnId="{438B26CA-94F7-2543-B981-7905BD30A88B}">
      <dgm:prSet/>
      <dgm:spPr/>
      <dgm:t>
        <a:bodyPr/>
        <a:lstStyle/>
        <a:p>
          <a:endParaRPr lang="en-US"/>
        </a:p>
      </dgm:t>
    </dgm:pt>
    <dgm:pt modelId="{E308C840-0BCB-2048-AD51-806F62370943}" type="sibTrans" cxnId="{438B26CA-94F7-2543-B981-7905BD30A88B}">
      <dgm:prSet/>
      <dgm:spPr/>
      <dgm:t>
        <a:bodyPr/>
        <a:lstStyle/>
        <a:p>
          <a:endParaRPr lang="en-US"/>
        </a:p>
      </dgm:t>
    </dgm:pt>
    <dgm:pt modelId="{FED18C9D-AEF2-0C46-95F8-E07479CF361D}">
      <dgm:prSet phldrT="[Text]"/>
      <dgm:spPr/>
      <dgm:t>
        <a:bodyPr/>
        <a:lstStyle/>
        <a:p>
          <a:r>
            <a:rPr lang="en-US" dirty="0" smtClean="0"/>
            <a:t>Sports</a:t>
          </a:r>
          <a:endParaRPr lang="en-US" dirty="0"/>
        </a:p>
      </dgm:t>
    </dgm:pt>
    <dgm:pt modelId="{2D76A120-F0E8-8546-954C-5C4B6662BE87}" type="parTrans" cxnId="{C5380AB3-A2B2-5141-B725-01373A297752}">
      <dgm:prSet/>
      <dgm:spPr/>
      <dgm:t>
        <a:bodyPr/>
        <a:lstStyle/>
        <a:p>
          <a:endParaRPr lang="en-US"/>
        </a:p>
      </dgm:t>
    </dgm:pt>
    <dgm:pt modelId="{53E02FD9-6615-924F-9E8F-AD263D7F5050}" type="sibTrans" cxnId="{C5380AB3-A2B2-5141-B725-01373A297752}">
      <dgm:prSet/>
      <dgm:spPr/>
      <dgm:t>
        <a:bodyPr/>
        <a:lstStyle/>
        <a:p>
          <a:endParaRPr lang="en-US"/>
        </a:p>
      </dgm:t>
    </dgm:pt>
    <dgm:pt modelId="{153DE83D-361B-BB42-9788-437BB01882C9}">
      <dgm:prSet phldrT="[Text]"/>
      <dgm:spPr/>
      <dgm:t>
        <a:bodyPr/>
        <a:lstStyle/>
        <a:p>
          <a:r>
            <a:rPr lang="en-US" dirty="0" smtClean="0"/>
            <a:t>Quality</a:t>
          </a:r>
          <a:endParaRPr lang="en-US" dirty="0"/>
        </a:p>
      </dgm:t>
    </dgm:pt>
    <dgm:pt modelId="{35533F89-B3B8-8D4A-9D89-8E6F223120B8}" type="parTrans" cxnId="{350C9D0C-EE96-E746-B84A-F2D11A1E972B}">
      <dgm:prSet/>
      <dgm:spPr/>
      <dgm:t>
        <a:bodyPr/>
        <a:lstStyle/>
        <a:p>
          <a:endParaRPr lang="en-US"/>
        </a:p>
      </dgm:t>
    </dgm:pt>
    <dgm:pt modelId="{BCBCEDF0-6A28-D242-BDBC-4622D007CF08}" type="sibTrans" cxnId="{350C9D0C-EE96-E746-B84A-F2D11A1E972B}">
      <dgm:prSet/>
      <dgm:spPr/>
      <dgm:t>
        <a:bodyPr/>
        <a:lstStyle/>
        <a:p>
          <a:endParaRPr lang="en-US"/>
        </a:p>
      </dgm:t>
    </dgm:pt>
    <dgm:pt modelId="{8445366E-78FF-8148-919B-74D85572636D}">
      <dgm:prSet phldrT="[Text]"/>
      <dgm:spPr/>
      <dgm:t>
        <a:bodyPr/>
        <a:lstStyle/>
        <a:p>
          <a:r>
            <a:rPr lang="en-US" dirty="0" smtClean="0"/>
            <a:t>Price</a:t>
          </a:r>
          <a:endParaRPr lang="en-US" dirty="0"/>
        </a:p>
      </dgm:t>
    </dgm:pt>
    <dgm:pt modelId="{747074E5-CA4F-3144-8CE8-500B3FD8A974}" type="parTrans" cxnId="{413686D8-A32C-964F-BD69-CD7E16A5B40C}">
      <dgm:prSet/>
      <dgm:spPr/>
      <dgm:t>
        <a:bodyPr/>
        <a:lstStyle/>
        <a:p>
          <a:endParaRPr lang="en-US"/>
        </a:p>
      </dgm:t>
    </dgm:pt>
    <dgm:pt modelId="{B4EC03E0-A13A-1E46-8526-90D5F54CF41D}" type="sibTrans" cxnId="{413686D8-A32C-964F-BD69-CD7E16A5B40C}">
      <dgm:prSet/>
      <dgm:spPr/>
      <dgm:t>
        <a:bodyPr/>
        <a:lstStyle/>
        <a:p>
          <a:endParaRPr lang="en-US"/>
        </a:p>
      </dgm:t>
    </dgm:pt>
    <dgm:pt modelId="{308F5DB1-8C3C-3341-99A5-2C9708124FD5}" type="pres">
      <dgm:prSet presAssocID="{C97AEF6C-4E67-A646-9603-6B94062F981B}" presName="cycle" presStyleCnt="0">
        <dgm:presLayoutVars>
          <dgm:dir/>
          <dgm:resizeHandles val="exact"/>
        </dgm:presLayoutVars>
      </dgm:prSet>
      <dgm:spPr/>
      <dgm:t>
        <a:bodyPr/>
        <a:lstStyle/>
        <a:p>
          <a:endParaRPr lang="en-US"/>
        </a:p>
      </dgm:t>
    </dgm:pt>
    <dgm:pt modelId="{EEB57C1E-BEE3-3B4E-95C8-5D62EDA5D5AC}" type="pres">
      <dgm:prSet presAssocID="{657E3288-76CB-FF49-9ABA-240D6B5DE276}" presName="node" presStyleLbl="node1" presStyleIdx="0" presStyleCnt="5">
        <dgm:presLayoutVars>
          <dgm:bulletEnabled val="1"/>
        </dgm:presLayoutVars>
      </dgm:prSet>
      <dgm:spPr/>
      <dgm:t>
        <a:bodyPr/>
        <a:lstStyle/>
        <a:p>
          <a:endParaRPr lang="en-US"/>
        </a:p>
      </dgm:t>
    </dgm:pt>
    <dgm:pt modelId="{57166824-F010-8D40-BDA2-598E820E07EB}" type="pres">
      <dgm:prSet presAssocID="{6A531E86-AFF6-F340-8834-156233307FD9}" presName="sibTrans" presStyleLbl="sibTrans2D1" presStyleIdx="0" presStyleCnt="5"/>
      <dgm:spPr/>
      <dgm:t>
        <a:bodyPr/>
        <a:lstStyle/>
        <a:p>
          <a:endParaRPr lang="en-US"/>
        </a:p>
      </dgm:t>
    </dgm:pt>
    <dgm:pt modelId="{77D63096-8F0E-A944-8788-5E606ABB0A49}" type="pres">
      <dgm:prSet presAssocID="{6A531E86-AFF6-F340-8834-156233307FD9}" presName="connectorText" presStyleLbl="sibTrans2D1" presStyleIdx="0" presStyleCnt="5"/>
      <dgm:spPr/>
      <dgm:t>
        <a:bodyPr/>
        <a:lstStyle/>
        <a:p>
          <a:endParaRPr lang="en-US"/>
        </a:p>
      </dgm:t>
    </dgm:pt>
    <dgm:pt modelId="{C1A4740D-99A4-F84B-A91D-8D5FE0AE517B}" type="pres">
      <dgm:prSet presAssocID="{2ED7B390-1C71-4149-B44D-21025EDF0344}" presName="node" presStyleLbl="node1" presStyleIdx="1" presStyleCnt="5">
        <dgm:presLayoutVars>
          <dgm:bulletEnabled val="1"/>
        </dgm:presLayoutVars>
      </dgm:prSet>
      <dgm:spPr/>
      <dgm:t>
        <a:bodyPr/>
        <a:lstStyle/>
        <a:p>
          <a:endParaRPr lang="en-US"/>
        </a:p>
      </dgm:t>
    </dgm:pt>
    <dgm:pt modelId="{8D997721-75F9-B148-BB1A-DB7AAAD6CA78}" type="pres">
      <dgm:prSet presAssocID="{E308C840-0BCB-2048-AD51-806F62370943}" presName="sibTrans" presStyleLbl="sibTrans2D1" presStyleIdx="1" presStyleCnt="5"/>
      <dgm:spPr/>
      <dgm:t>
        <a:bodyPr/>
        <a:lstStyle/>
        <a:p>
          <a:endParaRPr lang="en-US"/>
        </a:p>
      </dgm:t>
    </dgm:pt>
    <dgm:pt modelId="{C8A945BF-B3BF-9F45-B713-9521CE334C17}" type="pres">
      <dgm:prSet presAssocID="{E308C840-0BCB-2048-AD51-806F62370943}" presName="connectorText" presStyleLbl="sibTrans2D1" presStyleIdx="1" presStyleCnt="5"/>
      <dgm:spPr/>
      <dgm:t>
        <a:bodyPr/>
        <a:lstStyle/>
        <a:p>
          <a:endParaRPr lang="en-US"/>
        </a:p>
      </dgm:t>
    </dgm:pt>
    <dgm:pt modelId="{427DB8ED-CE6B-5C41-84B3-C3A4FEC6E8E4}" type="pres">
      <dgm:prSet presAssocID="{FED18C9D-AEF2-0C46-95F8-E07479CF361D}" presName="node" presStyleLbl="node1" presStyleIdx="2" presStyleCnt="5">
        <dgm:presLayoutVars>
          <dgm:bulletEnabled val="1"/>
        </dgm:presLayoutVars>
      </dgm:prSet>
      <dgm:spPr/>
      <dgm:t>
        <a:bodyPr/>
        <a:lstStyle/>
        <a:p>
          <a:endParaRPr lang="en-US"/>
        </a:p>
      </dgm:t>
    </dgm:pt>
    <dgm:pt modelId="{DC7600BF-3073-CD42-BBD9-7BC077B2D895}" type="pres">
      <dgm:prSet presAssocID="{53E02FD9-6615-924F-9E8F-AD263D7F5050}" presName="sibTrans" presStyleLbl="sibTrans2D1" presStyleIdx="2" presStyleCnt="5"/>
      <dgm:spPr/>
      <dgm:t>
        <a:bodyPr/>
        <a:lstStyle/>
        <a:p>
          <a:endParaRPr lang="en-US"/>
        </a:p>
      </dgm:t>
    </dgm:pt>
    <dgm:pt modelId="{0D49F77B-A3C8-9A40-A70B-532336C612F7}" type="pres">
      <dgm:prSet presAssocID="{53E02FD9-6615-924F-9E8F-AD263D7F5050}" presName="connectorText" presStyleLbl="sibTrans2D1" presStyleIdx="2" presStyleCnt="5"/>
      <dgm:spPr/>
      <dgm:t>
        <a:bodyPr/>
        <a:lstStyle/>
        <a:p>
          <a:endParaRPr lang="en-US"/>
        </a:p>
      </dgm:t>
    </dgm:pt>
    <dgm:pt modelId="{CA8CE39D-3C69-B442-8363-A20438BF0519}" type="pres">
      <dgm:prSet presAssocID="{153DE83D-361B-BB42-9788-437BB01882C9}" presName="node" presStyleLbl="node1" presStyleIdx="3" presStyleCnt="5">
        <dgm:presLayoutVars>
          <dgm:bulletEnabled val="1"/>
        </dgm:presLayoutVars>
      </dgm:prSet>
      <dgm:spPr/>
      <dgm:t>
        <a:bodyPr/>
        <a:lstStyle/>
        <a:p>
          <a:endParaRPr lang="en-US"/>
        </a:p>
      </dgm:t>
    </dgm:pt>
    <dgm:pt modelId="{244B0043-9AD8-834F-A696-7BF07CE0DF18}" type="pres">
      <dgm:prSet presAssocID="{BCBCEDF0-6A28-D242-BDBC-4622D007CF08}" presName="sibTrans" presStyleLbl="sibTrans2D1" presStyleIdx="3" presStyleCnt="5"/>
      <dgm:spPr/>
      <dgm:t>
        <a:bodyPr/>
        <a:lstStyle/>
        <a:p>
          <a:endParaRPr lang="en-US"/>
        </a:p>
      </dgm:t>
    </dgm:pt>
    <dgm:pt modelId="{C5F765DA-66A9-4E4F-8096-48F69C185291}" type="pres">
      <dgm:prSet presAssocID="{BCBCEDF0-6A28-D242-BDBC-4622D007CF08}" presName="connectorText" presStyleLbl="sibTrans2D1" presStyleIdx="3" presStyleCnt="5"/>
      <dgm:spPr/>
      <dgm:t>
        <a:bodyPr/>
        <a:lstStyle/>
        <a:p>
          <a:endParaRPr lang="en-US"/>
        </a:p>
      </dgm:t>
    </dgm:pt>
    <dgm:pt modelId="{D3A94EA6-03F5-1C4D-8AAC-4185A8C7F66C}" type="pres">
      <dgm:prSet presAssocID="{8445366E-78FF-8148-919B-74D85572636D}" presName="node" presStyleLbl="node1" presStyleIdx="4" presStyleCnt="5">
        <dgm:presLayoutVars>
          <dgm:bulletEnabled val="1"/>
        </dgm:presLayoutVars>
      </dgm:prSet>
      <dgm:spPr/>
      <dgm:t>
        <a:bodyPr/>
        <a:lstStyle/>
        <a:p>
          <a:endParaRPr lang="en-US"/>
        </a:p>
      </dgm:t>
    </dgm:pt>
    <dgm:pt modelId="{07F7095C-189F-2B4E-91ED-C7C47C3304EF}" type="pres">
      <dgm:prSet presAssocID="{B4EC03E0-A13A-1E46-8526-90D5F54CF41D}" presName="sibTrans" presStyleLbl="sibTrans2D1" presStyleIdx="4" presStyleCnt="5"/>
      <dgm:spPr/>
      <dgm:t>
        <a:bodyPr/>
        <a:lstStyle/>
        <a:p>
          <a:endParaRPr lang="en-US"/>
        </a:p>
      </dgm:t>
    </dgm:pt>
    <dgm:pt modelId="{E04EDADD-5C86-AA4C-AD2F-D732EDB742C4}" type="pres">
      <dgm:prSet presAssocID="{B4EC03E0-A13A-1E46-8526-90D5F54CF41D}" presName="connectorText" presStyleLbl="sibTrans2D1" presStyleIdx="4" presStyleCnt="5"/>
      <dgm:spPr/>
      <dgm:t>
        <a:bodyPr/>
        <a:lstStyle/>
        <a:p>
          <a:endParaRPr lang="en-US"/>
        </a:p>
      </dgm:t>
    </dgm:pt>
  </dgm:ptLst>
  <dgm:cxnLst>
    <dgm:cxn modelId="{03BC158A-3496-D847-BE35-AB4098988962}" type="presOf" srcId="{53E02FD9-6615-924F-9E8F-AD263D7F5050}" destId="{DC7600BF-3073-CD42-BBD9-7BC077B2D895}" srcOrd="0" destOrd="0" presId="urn:microsoft.com/office/officeart/2005/8/layout/cycle2"/>
    <dgm:cxn modelId="{33CAC888-EF05-8A48-82BC-5F0F9B4A395B}" type="presOf" srcId="{BCBCEDF0-6A28-D242-BDBC-4622D007CF08}" destId="{C5F765DA-66A9-4E4F-8096-48F69C185291}" srcOrd="1" destOrd="0" presId="urn:microsoft.com/office/officeart/2005/8/layout/cycle2"/>
    <dgm:cxn modelId="{2C65D653-EBAA-5849-AFFD-A41618EBB842}" type="presOf" srcId="{E308C840-0BCB-2048-AD51-806F62370943}" destId="{C8A945BF-B3BF-9F45-B713-9521CE334C17}" srcOrd="1" destOrd="0" presId="urn:microsoft.com/office/officeart/2005/8/layout/cycle2"/>
    <dgm:cxn modelId="{0F2B4DC4-A3C8-8644-99E9-AA04DD5F2100}" type="presOf" srcId="{657E3288-76CB-FF49-9ABA-240D6B5DE276}" destId="{EEB57C1E-BEE3-3B4E-95C8-5D62EDA5D5AC}" srcOrd="0" destOrd="0" presId="urn:microsoft.com/office/officeart/2005/8/layout/cycle2"/>
    <dgm:cxn modelId="{350C9D0C-EE96-E746-B84A-F2D11A1E972B}" srcId="{C97AEF6C-4E67-A646-9603-6B94062F981B}" destId="{153DE83D-361B-BB42-9788-437BB01882C9}" srcOrd="3" destOrd="0" parTransId="{35533F89-B3B8-8D4A-9D89-8E6F223120B8}" sibTransId="{BCBCEDF0-6A28-D242-BDBC-4622D007CF08}"/>
    <dgm:cxn modelId="{C5380AB3-A2B2-5141-B725-01373A297752}" srcId="{C97AEF6C-4E67-A646-9603-6B94062F981B}" destId="{FED18C9D-AEF2-0C46-95F8-E07479CF361D}" srcOrd="2" destOrd="0" parTransId="{2D76A120-F0E8-8546-954C-5C4B6662BE87}" sibTransId="{53E02FD9-6615-924F-9E8F-AD263D7F5050}"/>
    <dgm:cxn modelId="{06586B08-D0F9-4943-980A-068F272B2298}" type="presOf" srcId="{8445366E-78FF-8148-919B-74D85572636D}" destId="{D3A94EA6-03F5-1C4D-8AAC-4185A8C7F66C}" srcOrd="0" destOrd="0" presId="urn:microsoft.com/office/officeart/2005/8/layout/cycle2"/>
    <dgm:cxn modelId="{3F9E774F-9402-7147-A979-88B322969A98}" type="presOf" srcId="{53E02FD9-6615-924F-9E8F-AD263D7F5050}" destId="{0D49F77B-A3C8-9A40-A70B-532336C612F7}" srcOrd="1" destOrd="0" presId="urn:microsoft.com/office/officeart/2005/8/layout/cycle2"/>
    <dgm:cxn modelId="{9F0C70D6-BF95-FB46-973B-0C4F464E1DF6}" type="presOf" srcId="{FED18C9D-AEF2-0C46-95F8-E07479CF361D}" destId="{427DB8ED-CE6B-5C41-84B3-C3A4FEC6E8E4}" srcOrd="0" destOrd="0" presId="urn:microsoft.com/office/officeart/2005/8/layout/cycle2"/>
    <dgm:cxn modelId="{FFA14352-380D-6146-BD2F-EEDA7953E7B4}" srcId="{C97AEF6C-4E67-A646-9603-6B94062F981B}" destId="{657E3288-76CB-FF49-9ABA-240D6B5DE276}" srcOrd="0" destOrd="0" parTransId="{1D9C7010-C9EC-B641-A9AE-8856C2C9EDB2}" sibTransId="{6A531E86-AFF6-F340-8834-156233307FD9}"/>
    <dgm:cxn modelId="{CDB84A79-D182-6543-9523-8F5D88711FF7}" type="presOf" srcId="{153DE83D-361B-BB42-9788-437BB01882C9}" destId="{CA8CE39D-3C69-B442-8363-A20438BF0519}" srcOrd="0" destOrd="0" presId="urn:microsoft.com/office/officeart/2005/8/layout/cycle2"/>
    <dgm:cxn modelId="{438B26CA-94F7-2543-B981-7905BD30A88B}" srcId="{C97AEF6C-4E67-A646-9603-6B94062F981B}" destId="{2ED7B390-1C71-4149-B44D-21025EDF0344}" srcOrd="1" destOrd="0" parTransId="{3806B7FB-6F94-9A46-9F2D-7F47A22E6945}" sibTransId="{E308C840-0BCB-2048-AD51-806F62370943}"/>
    <dgm:cxn modelId="{D3943C74-78F2-454E-8599-6BFBCCC8A285}" type="presOf" srcId="{B4EC03E0-A13A-1E46-8526-90D5F54CF41D}" destId="{E04EDADD-5C86-AA4C-AD2F-D732EDB742C4}" srcOrd="1" destOrd="0" presId="urn:microsoft.com/office/officeart/2005/8/layout/cycle2"/>
    <dgm:cxn modelId="{9F691E73-B4BC-D446-B490-261FE891DAAF}" type="presOf" srcId="{B4EC03E0-A13A-1E46-8526-90D5F54CF41D}" destId="{07F7095C-189F-2B4E-91ED-C7C47C3304EF}" srcOrd="0" destOrd="0" presId="urn:microsoft.com/office/officeart/2005/8/layout/cycle2"/>
    <dgm:cxn modelId="{FF92AE19-A36A-8F40-A878-AD5D66665C24}" type="presOf" srcId="{BCBCEDF0-6A28-D242-BDBC-4622D007CF08}" destId="{244B0043-9AD8-834F-A696-7BF07CE0DF18}" srcOrd="0" destOrd="0" presId="urn:microsoft.com/office/officeart/2005/8/layout/cycle2"/>
    <dgm:cxn modelId="{990C0433-4F8F-F349-81C0-289642D10013}" type="presOf" srcId="{2ED7B390-1C71-4149-B44D-21025EDF0344}" destId="{C1A4740D-99A4-F84B-A91D-8D5FE0AE517B}" srcOrd="0" destOrd="0" presId="urn:microsoft.com/office/officeart/2005/8/layout/cycle2"/>
    <dgm:cxn modelId="{413686D8-A32C-964F-BD69-CD7E16A5B40C}" srcId="{C97AEF6C-4E67-A646-9603-6B94062F981B}" destId="{8445366E-78FF-8148-919B-74D85572636D}" srcOrd="4" destOrd="0" parTransId="{747074E5-CA4F-3144-8CE8-500B3FD8A974}" sibTransId="{B4EC03E0-A13A-1E46-8526-90D5F54CF41D}"/>
    <dgm:cxn modelId="{A3377B9F-5514-C646-A4C3-FF2B2261F154}" type="presOf" srcId="{6A531E86-AFF6-F340-8834-156233307FD9}" destId="{77D63096-8F0E-A944-8788-5E606ABB0A49}" srcOrd="1" destOrd="0" presId="urn:microsoft.com/office/officeart/2005/8/layout/cycle2"/>
    <dgm:cxn modelId="{7183CFB8-3127-8949-8538-CB2B66699068}" type="presOf" srcId="{E308C840-0BCB-2048-AD51-806F62370943}" destId="{8D997721-75F9-B148-BB1A-DB7AAAD6CA78}" srcOrd="0" destOrd="0" presId="urn:microsoft.com/office/officeart/2005/8/layout/cycle2"/>
    <dgm:cxn modelId="{C26A6D34-44DF-3C44-941E-4B0C57F247FB}" type="presOf" srcId="{6A531E86-AFF6-F340-8834-156233307FD9}" destId="{57166824-F010-8D40-BDA2-598E820E07EB}" srcOrd="0" destOrd="0" presId="urn:microsoft.com/office/officeart/2005/8/layout/cycle2"/>
    <dgm:cxn modelId="{9F094FBA-ACA5-874C-9D9F-48DF94D534FF}" type="presOf" srcId="{C97AEF6C-4E67-A646-9603-6B94062F981B}" destId="{308F5DB1-8C3C-3341-99A5-2C9708124FD5}" srcOrd="0" destOrd="0" presId="urn:microsoft.com/office/officeart/2005/8/layout/cycle2"/>
    <dgm:cxn modelId="{0BBD7EE5-53DE-124D-8419-11BDF0A2B07B}" type="presParOf" srcId="{308F5DB1-8C3C-3341-99A5-2C9708124FD5}" destId="{EEB57C1E-BEE3-3B4E-95C8-5D62EDA5D5AC}" srcOrd="0" destOrd="0" presId="urn:microsoft.com/office/officeart/2005/8/layout/cycle2"/>
    <dgm:cxn modelId="{A60B652E-2234-C941-AEA4-A35E7A29BC14}" type="presParOf" srcId="{308F5DB1-8C3C-3341-99A5-2C9708124FD5}" destId="{57166824-F010-8D40-BDA2-598E820E07EB}" srcOrd="1" destOrd="0" presId="urn:microsoft.com/office/officeart/2005/8/layout/cycle2"/>
    <dgm:cxn modelId="{9103CC53-6A12-3148-82C6-DA85E026F3EC}" type="presParOf" srcId="{57166824-F010-8D40-BDA2-598E820E07EB}" destId="{77D63096-8F0E-A944-8788-5E606ABB0A49}" srcOrd="0" destOrd="0" presId="urn:microsoft.com/office/officeart/2005/8/layout/cycle2"/>
    <dgm:cxn modelId="{1DE62567-B084-8346-AF40-33A684743401}" type="presParOf" srcId="{308F5DB1-8C3C-3341-99A5-2C9708124FD5}" destId="{C1A4740D-99A4-F84B-A91D-8D5FE0AE517B}" srcOrd="2" destOrd="0" presId="urn:microsoft.com/office/officeart/2005/8/layout/cycle2"/>
    <dgm:cxn modelId="{5AAD619A-A39D-714B-9CB3-990336310450}" type="presParOf" srcId="{308F5DB1-8C3C-3341-99A5-2C9708124FD5}" destId="{8D997721-75F9-B148-BB1A-DB7AAAD6CA78}" srcOrd="3" destOrd="0" presId="urn:microsoft.com/office/officeart/2005/8/layout/cycle2"/>
    <dgm:cxn modelId="{C01002C9-9C7F-E94F-8274-7E2C91B86191}" type="presParOf" srcId="{8D997721-75F9-B148-BB1A-DB7AAAD6CA78}" destId="{C8A945BF-B3BF-9F45-B713-9521CE334C17}" srcOrd="0" destOrd="0" presId="urn:microsoft.com/office/officeart/2005/8/layout/cycle2"/>
    <dgm:cxn modelId="{B7435DFB-F8BB-1B4F-BCE5-D6216358633E}" type="presParOf" srcId="{308F5DB1-8C3C-3341-99A5-2C9708124FD5}" destId="{427DB8ED-CE6B-5C41-84B3-C3A4FEC6E8E4}" srcOrd="4" destOrd="0" presId="urn:microsoft.com/office/officeart/2005/8/layout/cycle2"/>
    <dgm:cxn modelId="{59E9BAAA-9450-0644-A73B-0C2CB3F977E4}" type="presParOf" srcId="{308F5DB1-8C3C-3341-99A5-2C9708124FD5}" destId="{DC7600BF-3073-CD42-BBD9-7BC077B2D895}" srcOrd="5" destOrd="0" presId="urn:microsoft.com/office/officeart/2005/8/layout/cycle2"/>
    <dgm:cxn modelId="{16488BAD-F50E-2F40-9820-6886B3ED705E}" type="presParOf" srcId="{DC7600BF-3073-CD42-BBD9-7BC077B2D895}" destId="{0D49F77B-A3C8-9A40-A70B-532336C612F7}" srcOrd="0" destOrd="0" presId="urn:microsoft.com/office/officeart/2005/8/layout/cycle2"/>
    <dgm:cxn modelId="{A87CEADF-9B72-F947-AB31-276D98FEDA4C}" type="presParOf" srcId="{308F5DB1-8C3C-3341-99A5-2C9708124FD5}" destId="{CA8CE39D-3C69-B442-8363-A20438BF0519}" srcOrd="6" destOrd="0" presId="urn:microsoft.com/office/officeart/2005/8/layout/cycle2"/>
    <dgm:cxn modelId="{FB59ACE6-B741-9C40-9EA7-912254097483}" type="presParOf" srcId="{308F5DB1-8C3C-3341-99A5-2C9708124FD5}" destId="{244B0043-9AD8-834F-A696-7BF07CE0DF18}" srcOrd="7" destOrd="0" presId="urn:microsoft.com/office/officeart/2005/8/layout/cycle2"/>
    <dgm:cxn modelId="{29509E80-AF9E-F64D-9D45-2B62F7382F1E}" type="presParOf" srcId="{244B0043-9AD8-834F-A696-7BF07CE0DF18}" destId="{C5F765DA-66A9-4E4F-8096-48F69C185291}" srcOrd="0" destOrd="0" presId="urn:microsoft.com/office/officeart/2005/8/layout/cycle2"/>
    <dgm:cxn modelId="{65C4E9BC-B62C-284F-A9BE-8A3F3920408A}" type="presParOf" srcId="{308F5DB1-8C3C-3341-99A5-2C9708124FD5}" destId="{D3A94EA6-03F5-1C4D-8AAC-4185A8C7F66C}" srcOrd="8" destOrd="0" presId="urn:microsoft.com/office/officeart/2005/8/layout/cycle2"/>
    <dgm:cxn modelId="{3F1BD735-D092-B045-B1E6-D7AAE88292F9}" type="presParOf" srcId="{308F5DB1-8C3C-3341-99A5-2C9708124FD5}" destId="{07F7095C-189F-2B4E-91ED-C7C47C3304EF}" srcOrd="9" destOrd="0" presId="urn:microsoft.com/office/officeart/2005/8/layout/cycle2"/>
    <dgm:cxn modelId="{97D18170-6D55-2346-8FA3-45B4A2E7DC31}" type="presParOf" srcId="{07F7095C-189F-2B4E-91ED-C7C47C3304EF}" destId="{E04EDADD-5C86-AA4C-AD2F-D732EDB742C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7C1E-BEE3-3B4E-95C8-5D62EDA5D5AC}">
      <dsp:nvSpPr>
        <dsp:cNvPr id="0" name=""/>
        <dsp:cNvSpPr/>
      </dsp:nvSpPr>
      <dsp:spPr>
        <a:xfrm>
          <a:off x="2624583" y="380"/>
          <a:ext cx="846832" cy="84683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Age</a:t>
          </a:r>
          <a:endParaRPr lang="en-US" sz="1300" kern="1200" dirty="0"/>
        </a:p>
      </dsp:txBody>
      <dsp:txXfrm>
        <a:off x="2748599" y="124396"/>
        <a:ext cx="598800" cy="598800"/>
      </dsp:txXfrm>
    </dsp:sp>
    <dsp:sp modelId="{57166824-F010-8D40-BDA2-598E820E07EB}">
      <dsp:nvSpPr>
        <dsp:cNvPr id="0" name=""/>
        <dsp:cNvSpPr/>
      </dsp:nvSpPr>
      <dsp:spPr>
        <a:xfrm rot="2160000">
          <a:off x="3444577" y="650689"/>
          <a:ext cx="224804" cy="285805"/>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51017" y="688030"/>
        <a:ext cx="157363" cy="171483"/>
      </dsp:txXfrm>
    </dsp:sp>
    <dsp:sp modelId="{C1A4740D-99A4-F84B-A91D-8D5FE0AE517B}">
      <dsp:nvSpPr>
        <dsp:cNvPr id="0" name=""/>
        <dsp:cNvSpPr/>
      </dsp:nvSpPr>
      <dsp:spPr>
        <a:xfrm>
          <a:off x="3652837" y="747450"/>
          <a:ext cx="846832" cy="84683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Income</a:t>
          </a:r>
          <a:endParaRPr lang="en-US" sz="1300" kern="1200" dirty="0"/>
        </a:p>
      </dsp:txBody>
      <dsp:txXfrm>
        <a:off x="3776853" y="871466"/>
        <a:ext cx="598800" cy="598800"/>
      </dsp:txXfrm>
    </dsp:sp>
    <dsp:sp modelId="{8D997721-75F9-B148-BB1A-DB7AAAD6CA78}">
      <dsp:nvSpPr>
        <dsp:cNvPr id="0" name=""/>
        <dsp:cNvSpPr/>
      </dsp:nvSpPr>
      <dsp:spPr>
        <a:xfrm rot="6480000">
          <a:off x="3769438" y="1626305"/>
          <a:ext cx="224804" cy="285805"/>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13579" y="1651396"/>
        <a:ext cx="157363" cy="171483"/>
      </dsp:txXfrm>
    </dsp:sp>
    <dsp:sp modelId="{427DB8ED-CE6B-5C41-84B3-C3A4FEC6E8E4}">
      <dsp:nvSpPr>
        <dsp:cNvPr id="0" name=""/>
        <dsp:cNvSpPr/>
      </dsp:nvSpPr>
      <dsp:spPr>
        <a:xfrm>
          <a:off x="3260079" y="1956235"/>
          <a:ext cx="846832" cy="84683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Sports</a:t>
          </a:r>
          <a:endParaRPr lang="en-US" sz="1300" kern="1200" dirty="0"/>
        </a:p>
      </dsp:txBody>
      <dsp:txXfrm>
        <a:off x="3384095" y="2080251"/>
        <a:ext cx="598800" cy="598800"/>
      </dsp:txXfrm>
    </dsp:sp>
    <dsp:sp modelId="{DC7600BF-3073-CD42-BBD9-7BC077B2D895}">
      <dsp:nvSpPr>
        <dsp:cNvPr id="0" name=""/>
        <dsp:cNvSpPr/>
      </dsp:nvSpPr>
      <dsp:spPr>
        <a:xfrm rot="10800000">
          <a:off x="2941960" y="2236748"/>
          <a:ext cx="224804" cy="285805"/>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009401" y="2293909"/>
        <a:ext cx="157363" cy="171483"/>
      </dsp:txXfrm>
    </dsp:sp>
    <dsp:sp modelId="{CA8CE39D-3C69-B442-8363-A20438BF0519}">
      <dsp:nvSpPr>
        <dsp:cNvPr id="0" name=""/>
        <dsp:cNvSpPr/>
      </dsp:nvSpPr>
      <dsp:spPr>
        <a:xfrm>
          <a:off x="1989088" y="1956235"/>
          <a:ext cx="846832" cy="84683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Quality</a:t>
          </a:r>
          <a:endParaRPr lang="en-US" sz="1300" kern="1200" dirty="0"/>
        </a:p>
      </dsp:txBody>
      <dsp:txXfrm>
        <a:off x="2113104" y="2080251"/>
        <a:ext cx="598800" cy="598800"/>
      </dsp:txXfrm>
    </dsp:sp>
    <dsp:sp modelId="{244B0043-9AD8-834F-A696-7BF07CE0DF18}">
      <dsp:nvSpPr>
        <dsp:cNvPr id="0" name=""/>
        <dsp:cNvSpPr/>
      </dsp:nvSpPr>
      <dsp:spPr>
        <a:xfrm rot="15120000">
          <a:off x="2105689" y="1638407"/>
          <a:ext cx="224804" cy="285805"/>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149830" y="1727638"/>
        <a:ext cx="157363" cy="171483"/>
      </dsp:txXfrm>
    </dsp:sp>
    <dsp:sp modelId="{D3A94EA6-03F5-1C4D-8AAC-4185A8C7F66C}">
      <dsp:nvSpPr>
        <dsp:cNvPr id="0" name=""/>
        <dsp:cNvSpPr/>
      </dsp:nvSpPr>
      <dsp:spPr>
        <a:xfrm>
          <a:off x="1596330" y="747450"/>
          <a:ext cx="846832" cy="84683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Price</a:t>
          </a:r>
          <a:endParaRPr lang="en-US" sz="1300" kern="1200" dirty="0"/>
        </a:p>
      </dsp:txBody>
      <dsp:txXfrm>
        <a:off x="1720346" y="871466"/>
        <a:ext cx="598800" cy="598800"/>
      </dsp:txXfrm>
    </dsp:sp>
    <dsp:sp modelId="{07F7095C-189F-2B4E-91ED-C7C47C3304EF}">
      <dsp:nvSpPr>
        <dsp:cNvPr id="0" name=""/>
        <dsp:cNvSpPr/>
      </dsp:nvSpPr>
      <dsp:spPr>
        <a:xfrm rot="19440000">
          <a:off x="2416323" y="658168"/>
          <a:ext cx="224804" cy="285805"/>
        </a:xfrm>
        <a:prstGeom prst="rightArrow">
          <a:avLst>
            <a:gd name="adj1" fmla="val 60000"/>
            <a:gd name="adj2" fmla="val 5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422763" y="735149"/>
        <a:ext cx="157363" cy="17148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8232872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3938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Profit Potential?</a:t>
            </a:r>
          </a:p>
          <a:p>
            <a:pPr lvl="0" rtl="0">
              <a:buNone/>
            </a:pPr>
            <a:r>
              <a:rPr lang="en"/>
              <a:t>            	While the industry is consolidating, reducing the number of competing companies; “Low-cost/Budget” health club numbers are increasing. During 2011 and 2012 Pure Gym, a low-cost health club planned to grow from 15 to 45 clubs. According to the Foundations of Strategy book the profits earned by the firms in an industry are determined by these factors:</a:t>
            </a:r>
          </a:p>
          <a:p>
            <a:pPr lvl="0" rtl="0">
              <a:buNone/>
            </a:pPr>
            <a:r>
              <a:rPr lang="en"/>
              <a:t>            	-The value of the product to customers</a:t>
            </a:r>
          </a:p>
          <a:p>
            <a:pPr lvl="0" rtl="0">
              <a:buNone/>
            </a:pPr>
            <a:r>
              <a:rPr lang="en"/>
              <a:t>                            	&gt;Health clubs are considered a luxury by customers, because recession and the threat of</a:t>
            </a:r>
          </a:p>
          <a:p>
            <a:pPr lvl="0" rtl="0">
              <a:buNone/>
            </a:pPr>
            <a:r>
              <a:rPr lang="en"/>
              <a:t>                            	  recession causes them to leave</a:t>
            </a:r>
          </a:p>
          <a:p>
            <a:pPr lvl="0" rtl="0">
              <a:buNone/>
            </a:pPr>
            <a:r>
              <a:rPr lang="en"/>
              <a:t>            	-The intensity of competition</a:t>
            </a:r>
          </a:p>
          <a:p>
            <a:pPr lvl="0" rtl="0">
              <a:buNone/>
            </a:pPr>
            <a:r>
              <a:rPr lang="en"/>
              <a:t>                            	&gt;With organizations such as Pure Gym competing from a low-cost point</a:t>
            </a:r>
          </a:p>
          <a:p>
            <a:pPr lvl="0" rtl="0">
              <a:buNone/>
            </a:pPr>
            <a:r>
              <a:rPr lang="en"/>
              <a:t>            	-And the bargaining power of the producers relative to their suppliers</a:t>
            </a:r>
          </a:p>
          <a:p>
            <a:pPr lvl="0" rtl="0">
              <a:buNone/>
            </a:pPr>
            <a:r>
              <a:rPr lang="en"/>
              <a:t>                            	&gt;Now health clubs have to pick a segment of the industry to specialize in. Target certain</a:t>
            </a:r>
          </a:p>
          <a:p>
            <a:pPr lvl="0" rtl="0">
              <a:buNone/>
            </a:pPr>
            <a:r>
              <a:rPr lang="en"/>
              <a:t>                            	  ‘markets’</a:t>
            </a:r>
          </a:p>
          <a:p>
            <a:pPr lvl="0" rtl="0">
              <a:buNone/>
            </a:pPr>
            <a:r>
              <a:rPr lang="en"/>
              <a:t>                            	&gt;Cost of equipment needs to stay low:</a:t>
            </a:r>
          </a:p>
          <a:p>
            <a:pPr lvl="0" rtl="0">
              <a:buNone/>
            </a:pPr>
            <a:r>
              <a:rPr lang="en"/>
              <a:t>                                            	-Customers want advanced equipment, but each piece of equipment can cost</a:t>
            </a:r>
          </a:p>
          <a:p>
            <a:pPr lvl="0" rtl="0">
              <a:buNone/>
            </a:pPr>
            <a:r>
              <a:rPr lang="en"/>
              <a:t>                                            	  £20,000</a:t>
            </a:r>
          </a:p>
          <a:p>
            <a:endParaRPr lang="en"/>
          </a:p>
        </p:txBody>
      </p:sp>
    </p:spTree>
    <p:extLst>
      <p:ext uri="{BB962C8B-B14F-4D97-AF65-F5344CB8AC3E}">
        <p14:creationId xmlns:p14="http://schemas.microsoft.com/office/powerpoint/2010/main" val="384740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a:t>
            </a:r>
          </a:p>
        </p:txBody>
      </p:sp>
    </p:spTree>
    <p:extLst>
      <p:ext uri="{BB962C8B-B14F-4D97-AF65-F5344CB8AC3E}">
        <p14:creationId xmlns:p14="http://schemas.microsoft.com/office/powerpoint/2010/main" val="366307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solidFill>
                  <a:schemeClr val="dk1"/>
                </a:solidFill>
              </a:rPr>
              <a:t>Potential Entrants:</a:t>
            </a:r>
          </a:p>
          <a:p>
            <a:pPr lvl="0" rtl="0">
              <a:buClr>
                <a:schemeClr val="dk1"/>
              </a:buClr>
              <a:buSzPct val="100000"/>
              <a:buFont typeface="Arial"/>
              <a:buNone/>
            </a:pPr>
            <a:r>
              <a:rPr lang="en">
                <a:solidFill>
                  <a:schemeClr val="dk1"/>
                </a:solidFill>
              </a:rPr>
              <a:t>            	The market is saturated. The only exception is the low-cost health clubs</a:t>
            </a:r>
          </a:p>
          <a:p>
            <a:pPr lvl="0" rtl="0">
              <a:buClr>
                <a:schemeClr val="dk1"/>
              </a:buClr>
              <a:buSzPct val="100000"/>
              <a:buFont typeface="Arial"/>
              <a:buNone/>
            </a:pPr>
            <a:r>
              <a:rPr lang="en">
                <a:solidFill>
                  <a:schemeClr val="dk1"/>
                </a:solidFill>
              </a:rPr>
              <a:t>                            	-As previously mentioned, as recently as 2011 and ’12, Pure Gym is planning a large</a:t>
            </a:r>
          </a:p>
          <a:p>
            <a:pPr lvl="0" rtl="0">
              <a:buClr>
                <a:schemeClr val="dk1"/>
              </a:buClr>
              <a:buSzPct val="100000"/>
              <a:buFont typeface="Arial"/>
              <a:buNone/>
            </a:pPr>
            <a:r>
              <a:rPr lang="en">
                <a:solidFill>
                  <a:schemeClr val="dk1"/>
                </a:solidFill>
              </a:rPr>
              <a:t>                            	  expansion in the UK.</a:t>
            </a:r>
          </a:p>
          <a:p>
            <a:pPr lvl="0" rtl="0">
              <a:buClr>
                <a:schemeClr val="dk1"/>
              </a:buClr>
              <a:buSzPct val="100000"/>
              <a:buFont typeface="Arial"/>
              <a:buNone/>
            </a:pPr>
            <a:r>
              <a:rPr lang="en">
                <a:solidFill>
                  <a:schemeClr val="dk1"/>
                </a:solidFill>
              </a:rPr>
              <a:t>            	Because there are no restrictions, profits will stay at a competitive level.</a:t>
            </a:r>
          </a:p>
          <a:p>
            <a:pPr lvl="0" rtl="0">
              <a:buClr>
                <a:schemeClr val="dk1"/>
              </a:buClr>
              <a:buSzPct val="100000"/>
              <a:buFont typeface="Arial"/>
              <a:buNone/>
            </a:pPr>
            <a:r>
              <a:rPr lang="en">
                <a:solidFill>
                  <a:schemeClr val="dk1"/>
                </a:solidFill>
              </a:rPr>
              <a:t>            	And the threat of entry keeps prices competitive</a:t>
            </a:r>
          </a:p>
          <a:p>
            <a:pPr lvl="0" rtl="0">
              <a:buClr>
                <a:schemeClr val="dk1"/>
              </a:buClr>
              <a:buSzPct val="100000"/>
              <a:buFont typeface="Arial"/>
              <a:buNone/>
            </a:pPr>
            <a:r>
              <a:rPr lang="en">
                <a:solidFill>
                  <a:schemeClr val="dk1"/>
                </a:solidFill>
              </a:rPr>
              <a:t> </a:t>
            </a:r>
          </a:p>
          <a:p>
            <a:pPr lvl="0" rtl="0">
              <a:buClr>
                <a:schemeClr val="dk1"/>
              </a:buClr>
              <a:buSzPct val="100000"/>
              <a:buFont typeface="Arial"/>
              <a:buNone/>
            </a:pPr>
            <a:r>
              <a:rPr lang="en">
                <a:solidFill>
                  <a:schemeClr val="dk1"/>
                </a:solidFill>
              </a:rPr>
              <a:t>Substitutes:</a:t>
            </a:r>
          </a:p>
          <a:p>
            <a:pPr lvl="0" rtl="0">
              <a:buClr>
                <a:schemeClr val="dk1"/>
              </a:buClr>
              <a:buSzPct val="100000"/>
              <a:buFont typeface="Arial"/>
              <a:buNone/>
            </a:pPr>
            <a:r>
              <a:rPr lang="en">
                <a:solidFill>
                  <a:schemeClr val="dk1"/>
                </a:solidFill>
              </a:rPr>
              <a:t>            	-Fitness First has close substitutes and when you have close substitutes customers will switch in</a:t>
            </a:r>
          </a:p>
          <a:p>
            <a:pPr lvl="0" rtl="0">
              <a:buClr>
                <a:schemeClr val="dk1"/>
              </a:buClr>
              <a:buSzPct val="100000"/>
              <a:buFont typeface="Arial"/>
              <a:buNone/>
            </a:pPr>
            <a:r>
              <a:rPr lang="en">
                <a:solidFill>
                  <a:schemeClr val="dk1"/>
                </a:solidFill>
              </a:rPr>
              <a:t>            	  response to price increases.</a:t>
            </a:r>
          </a:p>
          <a:p>
            <a:pPr lvl="0" rtl="0">
              <a:buClr>
                <a:schemeClr val="dk1"/>
              </a:buClr>
              <a:buSzPct val="100000"/>
              <a:buFont typeface="Arial"/>
              <a:buNone/>
            </a:pPr>
            <a:r>
              <a:rPr lang="en">
                <a:solidFill>
                  <a:schemeClr val="dk1"/>
                </a:solidFill>
              </a:rPr>
              <a:t> </a:t>
            </a:r>
          </a:p>
          <a:p>
            <a:pPr lvl="0" rtl="0">
              <a:buClr>
                <a:schemeClr val="dk1"/>
              </a:buClr>
              <a:buSzPct val="100000"/>
              <a:buFont typeface="Arial"/>
              <a:buNone/>
            </a:pPr>
            <a:r>
              <a:rPr lang="en">
                <a:solidFill>
                  <a:schemeClr val="dk1"/>
                </a:solidFill>
              </a:rPr>
              <a:t>Established Competitors:</a:t>
            </a:r>
          </a:p>
          <a:p>
            <a:pPr lvl="0" rtl="0">
              <a:buClr>
                <a:schemeClr val="dk1"/>
              </a:buClr>
              <a:buSzPct val="100000"/>
              <a:buFont typeface="Arial"/>
              <a:buNone/>
            </a:pPr>
            <a:r>
              <a:rPr lang="en">
                <a:solidFill>
                  <a:schemeClr val="dk1"/>
                </a:solidFill>
              </a:rPr>
              <a:t>            	-As far as the Diversity of competitors is concerned, some companies in the industry are similar,</a:t>
            </a:r>
          </a:p>
          <a:p>
            <a:pPr lvl="0" rtl="0">
              <a:buClr>
                <a:schemeClr val="dk1"/>
              </a:buClr>
              <a:buSzPct val="100000"/>
              <a:buFont typeface="Arial"/>
              <a:buNone/>
            </a:pPr>
            <a:r>
              <a:rPr lang="en">
                <a:solidFill>
                  <a:schemeClr val="dk1"/>
                </a:solidFill>
              </a:rPr>
              <a:t>            	  yet some are different. This is another way that the industry is changing. New types of</a:t>
            </a:r>
          </a:p>
          <a:p>
            <a:pPr lvl="0" rtl="0">
              <a:buClr>
                <a:schemeClr val="dk1"/>
              </a:buClr>
              <a:buSzPct val="100000"/>
              <a:buFont typeface="Arial"/>
              <a:buNone/>
            </a:pPr>
            <a:r>
              <a:rPr lang="en">
                <a:solidFill>
                  <a:schemeClr val="dk1"/>
                </a:solidFill>
              </a:rPr>
              <a:t>            	  competitors, the low-cost health clubs that are entering, and existing competitors, the public</a:t>
            </a:r>
          </a:p>
          <a:p>
            <a:pPr lvl="0" rtl="0">
              <a:buClr>
                <a:schemeClr val="dk1"/>
              </a:buClr>
              <a:buSzPct val="100000"/>
              <a:buFont typeface="Arial"/>
              <a:buNone/>
            </a:pPr>
            <a:r>
              <a:rPr lang="en">
                <a:solidFill>
                  <a:schemeClr val="dk1"/>
                </a:solidFill>
              </a:rPr>
              <a:t>            	  health clubs are intensifying competition.</a:t>
            </a:r>
          </a:p>
          <a:p>
            <a:pPr lvl="0" rtl="0">
              <a:buClr>
                <a:schemeClr val="dk1"/>
              </a:buClr>
              <a:buSzPct val="100000"/>
              <a:buFont typeface="Arial"/>
              <a:buNone/>
            </a:pPr>
            <a:r>
              <a:rPr lang="en">
                <a:solidFill>
                  <a:schemeClr val="dk1"/>
                </a:solidFill>
              </a:rPr>
              <a:t>            	-During the recession the health club industry suffered form members not renewing their</a:t>
            </a:r>
          </a:p>
          <a:p>
            <a:pPr lvl="0" rtl="0">
              <a:buClr>
                <a:schemeClr val="dk1"/>
              </a:buClr>
              <a:buSzPct val="100000"/>
              <a:buFont typeface="Arial"/>
              <a:buNone/>
            </a:pPr>
            <a:r>
              <a:rPr lang="en">
                <a:solidFill>
                  <a:schemeClr val="dk1"/>
                </a:solidFill>
              </a:rPr>
              <a:t>            	  memberships creating excess capacity in the industry.</a:t>
            </a:r>
          </a:p>
          <a:p>
            <a:pPr lvl="0" rtl="0">
              <a:buClr>
                <a:schemeClr val="dk1"/>
              </a:buClr>
              <a:buSzPct val="100000"/>
              <a:buFont typeface="Arial"/>
              <a:buNone/>
            </a:pPr>
            <a:r>
              <a:rPr lang="en">
                <a:solidFill>
                  <a:schemeClr val="dk1"/>
                </a:solidFill>
              </a:rPr>
              <a:t> </a:t>
            </a:r>
          </a:p>
          <a:p>
            <a:pPr lvl="0" rtl="0">
              <a:buClr>
                <a:schemeClr val="dk1"/>
              </a:buClr>
              <a:buSzPct val="100000"/>
              <a:buFont typeface="Arial"/>
              <a:buNone/>
            </a:pPr>
            <a:r>
              <a:rPr lang="en">
                <a:solidFill>
                  <a:schemeClr val="dk1"/>
                </a:solidFill>
              </a:rPr>
              <a:t>Bargaining power of Buyers:</a:t>
            </a:r>
          </a:p>
          <a:p>
            <a:pPr lvl="0" rtl="0">
              <a:buClr>
                <a:schemeClr val="dk1"/>
              </a:buClr>
              <a:buSzPct val="100000"/>
              <a:buFont typeface="Arial"/>
              <a:buNone/>
            </a:pPr>
            <a:r>
              <a:rPr lang="en">
                <a:solidFill>
                  <a:schemeClr val="dk1"/>
                </a:solidFill>
              </a:rPr>
              <a:t>            	-Buyers in the health club industry comes from the quality of the machines and services offered.</a:t>
            </a:r>
          </a:p>
          <a:p>
            <a:pPr lvl="0" rtl="0">
              <a:buClr>
                <a:schemeClr val="dk1"/>
              </a:buClr>
              <a:buSzPct val="100000"/>
              <a:buFont typeface="Arial"/>
              <a:buNone/>
            </a:pPr>
            <a:r>
              <a:rPr lang="en">
                <a:solidFill>
                  <a:schemeClr val="dk1"/>
                </a:solidFill>
              </a:rPr>
              <a:t>            	  Customers/Members expect certain machines or services and if Fitness First doesn’t offer</a:t>
            </a:r>
          </a:p>
          <a:p>
            <a:pPr lvl="0" rtl="0">
              <a:buClr>
                <a:schemeClr val="dk1"/>
              </a:buClr>
              <a:buSzPct val="100000"/>
              <a:buFont typeface="Arial"/>
              <a:buNone/>
            </a:pPr>
            <a:r>
              <a:rPr lang="en">
                <a:solidFill>
                  <a:schemeClr val="dk1"/>
                </a:solidFill>
              </a:rPr>
              <a:t>            	  those services the customer will go elsewhere.</a:t>
            </a:r>
          </a:p>
          <a:p>
            <a:pPr lvl="0" rtl="0">
              <a:buClr>
                <a:schemeClr val="dk1"/>
              </a:buClr>
              <a:buSzPct val="100000"/>
              <a:buFont typeface="Arial"/>
              <a:buNone/>
            </a:pPr>
            <a:r>
              <a:rPr lang="en">
                <a:solidFill>
                  <a:schemeClr val="dk1"/>
                </a:solidFill>
              </a:rPr>
              <a:t> </a:t>
            </a:r>
          </a:p>
          <a:p>
            <a:pPr lvl="0">
              <a:buClr>
                <a:schemeClr val="dk1"/>
              </a:buClr>
              <a:buSzPct val="100000"/>
              <a:buFont typeface="Arial"/>
              <a:buNone/>
            </a:pPr>
            <a:r>
              <a:rPr lang="en">
                <a:solidFill>
                  <a:schemeClr val="dk1"/>
                </a:solidFill>
              </a:rPr>
              <a:t>Not much to say on the Bargaining Power of Suppliers</a:t>
            </a:r>
          </a:p>
        </p:txBody>
      </p:sp>
    </p:spTree>
    <p:extLst>
      <p:ext uri="{BB962C8B-B14F-4D97-AF65-F5344CB8AC3E}">
        <p14:creationId xmlns:p14="http://schemas.microsoft.com/office/powerpoint/2010/main" val="43358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6465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Owns the most clubs in the UK:</a:t>
            </a:r>
          </a:p>
          <a:p>
            <a:pPr lvl="0" rtl="0">
              <a:buNone/>
            </a:pPr>
            <a:r>
              <a:rPr lang="en"/>
              <a:t>	</a:t>
            </a:r>
          </a:p>
          <a:p>
            <a:pPr lvl="0" rtl="0">
              <a:buNone/>
            </a:pPr>
            <a:r>
              <a:rPr lang="en"/>
              <a:t>Leads the market in membership:</a:t>
            </a:r>
          </a:p>
          <a:p>
            <a:pPr>
              <a:buNone/>
            </a:pPr>
            <a:r>
              <a:rPr lang="en"/>
              <a:t>	Since Fitness First currently </a:t>
            </a:r>
          </a:p>
        </p:txBody>
      </p:sp>
    </p:spTree>
    <p:extLst>
      <p:ext uri="{BB962C8B-B14F-4D97-AF65-F5344CB8AC3E}">
        <p14:creationId xmlns:p14="http://schemas.microsoft.com/office/powerpoint/2010/main" val="334784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buNone/>
            </a:pPr>
            <a:r>
              <a:rPr lang="en" dirty="0">
                <a:solidFill>
                  <a:schemeClr val="dk1"/>
                </a:solidFill>
                <a:latin typeface="Georgia"/>
                <a:ea typeface="Georgia"/>
                <a:cs typeface="Georgia"/>
                <a:sym typeface="Georgia"/>
              </a:rPr>
              <a:t>What are the key successes factors in this industry? To answer this, we need to answer a few questions.  What do customers want? Their main customers are people, from the ages of early 20’s to mid-40’s, who are looking to get fit whether it is by lifting weights, cardio workouts, swimming, etc. Customer’s age also ranges to 50’s and higher.  Their customers are looking for top of the line equipment to satisfy their fitness needs.  How does the firm survive competition? What drives the fitness industry competition is the amount of new entry fitness clubs in the industry.  More and more fitness clubs are opening worldwide. Competition is becoming slightly more intense over the years because of the many new clubs opening. Fitness is becoming a bigger part of people’s lives so they are trying to find the fitness club that is perfect for them. Many of these new clubs are coming in with a lower membership fee to meet the need of the customer’s desire to save money. This has caused competition to increase immensely.  The way Fitness First can obtain a superior competitive position is by maintaining the continuous improvement on the fitness equipment.  Fitness First is a firm believer </a:t>
            </a:r>
            <a:r>
              <a:rPr lang="en" dirty="0" smtClean="0">
                <a:solidFill>
                  <a:schemeClr val="dk1"/>
                </a:solidFill>
                <a:latin typeface="Georgia"/>
                <a:ea typeface="Georgia"/>
                <a:cs typeface="Georgia"/>
                <a:sym typeface="Georgia"/>
              </a:rPr>
              <a:t>i</a:t>
            </a:r>
            <a:r>
              <a:rPr lang="en-US" dirty="0" smtClean="0">
                <a:solidFill>
                  <a:schemeClr val="dk1"/>
                </a:solidFill>
                <a:latin typeface="Georgia"/>
                <a:ea typeface="Georgia"/>
                <a:cs typeface="Georgia"/>
                <a:sym typeface="Georgia"/>
              </a:rPr>
              <a:t>n</a:t>
            </a:r>
            <a:r>
              <a:rPr lang="en" dirty="0" smtClean="0">
                <a:solidFill>
                  <a:schemeClr val="dk1"/>
                </a:solidFill>
                <a:latin typeface="Georgia"/>
                <a:ea typeface="Georgia"/>
                <a:cs typeface="Georgia"/>
                <a:sym typeface="Georgia"/>
              </a:rPr>
              <a:t> </a:t>
            </a:r>
            <a:r>
              <a:rPr lang="en" dirty="0">
                <a:solidFill>
                  <a:schemeClr val="dk1"/>
                </a:solidFill>
                <a:latin typeface="Georgia"/>
                <a:ea typeface="Georgia"/>
                <a:cs typeface="Georgia"/>
                <a:sym typeface="Georgia"/>
              </a:rPr>
              <a:t>providing the best to their customers. The company always tries to provide the best equipment out there to satisfy their members.  Fitness First till this day is the world’s largest fitness club operator, so they can continue to use their status as a symbol of superiority over their competition.</a:t>
            </a:r>
          </a:p>
        </p:txBody>
      </p:sp>
    </p:spTree>
    <p:extLst>
      <p:ext uri="{BB962C8B-B14F-4D97-AF65-F5344CB8AC3E}">
        <p14:creationId xmlns:p14="http://schemas.microsoft.com/office/powerpoint/2010/main" val="95976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We came up with some recommendations that we believe would be beneficial to Fitness First. First, we recommend for the company to build their product. Fitness First does not need to move themselves into a low-cost membership gym to save money. As a comparison, you can look at Apple and Dell. Dell is known for their relatively lower price and lower quality computers. Comparing to Apple, who charges more while maintaining a high quality computer and is known as a status symbol. Apple is one of the most successful businesses in America with this </a:t>
            </a:r>
            <a:r>
              <a:rPr lang="en" dirty="0" smtClean="0"/>
              <a:t>strategy</a:t>
            </a:r>
            <a:r>
              <a:rPr lang="en-US" dirty="0" smtClean="0"/>
              <a:t> and Fitness First could</a:t>
            </a:r>
            <a:r>
              <a:rPr lang="en-US" baseline="0" dirty="0" smtClean="0"/>
              <a:t> do this as well</a:t>
            </a:r>
            <a:r>
              <a:rPr lang="en" dirty="0" smtClean="0"/>
              <a:t>.</a:t>
            </a:r>
            <a:endParaRPr lang="en" dirty="0"/>
          </a:p>
          <a:p>
            <a:endParaRPr lang="en" dirty="0"/>
          </a:p>
          <a:p>
            <a:pPr lvl="0" rtl="0">
              <a:buNone/>
            </a:pPr>
            <a:r>
              <a:rPr lang="en" dirty="0"/>
              <a:t>Product Area: </a:t>
            </a:r>
          </a:p>
          <a:p>
            <a:pPr lvl="0" indent="457200" rtl="0">
              <a:buNone/>
            </a:pPr>
            <a:r>
              <a:rPr lang="en" dirty="0"/>
              <a:t>-Do not try to compete with the low-rent health clubs. Leave the budget gyms to the companies already in</a:t>
            </a:r>
          </a:p>
          <a:p>
            <a:pPr lvl="0" indent="457200" rtl="0">
              <a:buNone/>
            </a:pPr>
            <a:r>
              <a:rPr lang="en" dirty="0"/>
              <a:t>   that segment of the industry.</a:t>
            </a:r>
          </a:p>
          <a:p>
            <a:endParaRPr lang="en" dirty="0"/>
          </a:p>
          <a:p>
            <a:endParaRPr lang="en" dirty="0"/>
          </a:p>
          <a:p>
            <a:pPr lvl="0" rtl="0">
              <a:buNone/>
            </a:pPr>
            <a:r>
              <a:rPr lang="en" dirty="0"/>
              <a:t>Customer Retention: </a:t>
            </a:r>
          </a:p>
          <a:p>
            <a:pPr lvl="0" rtl="0">
              <a:buNone/>
            </a:pPr>
            <a:r>
              <a:rPr lang="en" dirty="0"/>
              <a:t>	-With the level of competition putting pressure on lower membership fees Fitness First must keep</a:t>
            </a:r>
          </a:p>
          <a:p>
            <a:pPr lvl="0" rtl="0">
              <a:buNone/>
            </a:pPr>
            <a:r>
              <a:rPr lang="en" dirty="0"/>
              <a:t>	   revenues up without losing new member sign ups. Also, with the multiyear membership deals no longer</a:t>
            </a:r>
          </a:p>
          <a:p>
            <a:pPr lvl="0" rtl="0">
              <a:buNone/>
            </a:pPr>
            <a:r>
              <a:rPr lang="en" dirty="0"/>
              <a:t>	   allowed some incentive for members is necessary.</a:t>
            </a:r>
          </a:p>
          <a:p>
            <a:pPr lvl="0" rtl="0">
              <a:buNone/>
            </a:pPr>
            <a:r>
              <a:rPr lang="en" dirty="0"/>
              <a:t>	-Offer incentives such as a discount for being there a year or longer.  Include something such as guest passes for a day. If a member refers someone to FF they get a month free membership or a gift card or something</a:t>
            </a:r>
          </a:p>
          <a:p>
            <a:endParaRPr lang="en" dirty="0"/>
          </a:p>
          <a:p>
            <a:endParaRPr lang="en" dirty="0"/>
          </a:p>
        </p:txBody>
      </p:sp>
    </p:spTree>
    <p:extLst>
      <p:ext uri="{BB962C8B-B14F-4D97-AF65-F5344CB8AC3E}">
        <p14:creationId xmlns:p14="http://schemas.microsoft.com/office/powerpoint/2010/main" val="428142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 Capital Requirements</a:t>
            </a:r>
          </a:p>
        </p:txBody>
      </p:sp>
    </p:spTree>
    <p:extLst>
      <p:ext uri="{BB962C8B-B14F-4D97-AF65-F5344CB8AC3E}">
        <p14:creationId xmlns:p14="http://schemas.microsoft.com/office/powerpoint/2010/main" val="278174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Answer: B. Cost of Resurrecting a Building</a:t>
            </a:r>
          </a:p>
        </p:txBody>
      </p:sp>
    </p:spTree>
    <p:extLst>
      <p:ext uri="{BB962C8B-B14F-4D97-AF65-F5344CB8AC3E}">
        <p14:creationId xmlns:p14="http://schemas.microsoft.com/office/powerpoint/2010/main" val="205580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Answer: C. After the 2007-2009 financial crisis, private gym memberships were static.</a:t>
            </a:r>
          </a:p>
        </p:txBody>
      </p:sp>
    </p:spTree>
    <p:extLst>
      <p:ext uri="{BB962C8B-B14F-4D97-AF65-F5344CB8AC3E}">
        <p14:creationId xmlns:p14="http://schemas.microsoft.com/office/powerpoint/2010/main" val="264534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Whenever you click the picture when you when you present, it should show the video on the site. After the video is done, just click the X to x the tab then click return to full screen for the full presentation</a:t>
            </a:r>
          </a:p>
          <a:p>
            <a:pPr>
              <a:buNone/>
            </a:pPr>
            <a:r>
              <a:rPr lang="en" sz="1000" dirty="0">
                <a:solidFill>
                  <a:srgbClr val="333333"/>
                </a:solidFill>
              </a:rPr>
              <a:t>“fitness affordable to everybody</a:t>
            </a:r>
            <a:r>
              <a:rPr lang="en" sz="1000" dirty="0" smtClean="0">
                <a:solidFill>
                  <a:srgbClr val="333333"/>
                </a:solidFill>
              </a:rPr>
              <a:t>”</a:t>
            </a:r>
            <a:endParaRPr lang="en-US" sz="1000" dirty="0" smtClean="0">
              <a:solidFill>
                <a:srgbClr val="333333"/>
              </a:solidFill>
            </a:endParaRPr>
          </a:p>
          <a:p>
            <a:pPr>
              <a:buNone/>
            </a:pPr>
            <a:r>
              <a:rPr lang="en-US" sz="1000" dirty="0" smtClean="0">
                <a:solidFill>
                  <a:srgbClr val="333333"/>
                </a:solidFill>
              </a:rPr>
              <a:t>http://</a:t>
            </a:r>
            <a:r>
              <a:rPr lang="en-US" sz="1000" dirty="0" err="1" smtClean="0">
                <a:solidFill>
                  <a:srgbClr val="333333"/>
                </a:solidFill>
              </a:rPr>
              <a:t>www.youtube.com</a:t>
            </a:r>
            <a:r>
              <a:rPr lang="en-US" sz="1000" dirty="0" smtClean="0">
                <a:solidFill>
                  <a:srgbClr val="333333"/>
                </a:solidFill>
              </a:rPr>
              <a:t>/</a:t>
            </a:r>
            <a:r>
              <a:rPr lang="en-US" sz="1000" dirty="0" err="1" smtClean="0">
                <a:solidFill>
                  <a:srgbClr val="333333"/>
                </a:solidFill>
              </a:rPr>
              <a:t>watch?v</a:t>
            </a:r>
            <a:r>
              <a:rPr lang="en-US" sz="1000" dirty="0" smtClean="0">
                <a:solidFill>
                  <a:srgbClr val="333333"/>
                </a:solidFill>
              </a:rPr>
              <a:t>=X0zqpobmMIQ</a:t>
            </a:r>
            <a:endParaRPr lang="en" sz="1000" dirty="0">
              <a:solidFill>
                <a:srgbClr val="333333"/>
              </a:solidFill>
            </a:endParaRPr>
          </a:p>
        </p:txBody>
      </p:sp>
    </p:spTree>
    <p:extLst>
      <p:ext uri="{BB962C8B-B14F-4D97-AF65-F5344CB8AC3E}">
        <p14:creationId xmlns:p14="http://schemas.microsoft.com/office/powerpoint/2010/main" val="409148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FF was one of the first in the industry and they have adapted through time.  Industry was growing at the time, but now it has become laxed. The industry is changing:</a:t>
            </a:r>
          </a:p>
          <a:p>
            <a:pPr>
              <a:buNone/>
            </a:pPr>
            <a:r>
              <a:rPr lang="en"/>
              <a:t>Segmentation, Membership has been stagnant, new entrants are coming in because of not so high of a barrier.</a:t>
            </a:r>
          </a:p>
        </p:txBody>
      </p:sp>
    </p:spTree>
    <p:extLst>
      <p:ext uri="{BB962C8B-B14F-4D97-AF65-F5344CB8AC3E}">
        <p14:creationId xmlns:p14="http://schemas.microsoft.com/office/powerpoint/2010/main" val="2179905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48155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8951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spcBef>
                <a:spcPts val="600"/>
              </a:spcBef>
              <a:buClr>
                <a:schemeClr val="dk1"/>
              </a:buClr>
              <a:buSzPct val="100000"/>
              <a:buFont typeface="Arial"/>
              <a:buNone/>
            </a:pPr>
            <a:r>
              <a:rPr lang="en">
                <a:solidFill>
                  <a:schemeClr val="dk1"/>
                </a:solidFill>
              </a:rPr>
              <a:t>In the early 1960’s, fitness centers were known as Health Spas.  These Health Spas included whirlpools, steam rooms, and message services.  The Health Spas did feature some fitness equipment, stated from my source on Reference For Business, like “</a:t>
            </a:r>
            <a:r>
              <a:rPr lang="en">
                <a:solidFill>
                  <a:schemeClr val="dk1"/>
                </a:solidFill>
                <a:latin typeface="Georgia"/>
                <a:ea typeface="Georgia"/>
                <a:cs typeface="Georgia"/>
                <a:sym typeface="Georgia"/>
              </a:rPr>
              <a:t>manual joggers, stationary bicycles, standard resistance machines for men, and passive resistance equipment for women.”</a:t>
            </a:r>
          </a:p>
        </p:txBody>
      </p:sp>
    </p:spTree>
    <p:extLst>
      <p:ext uri="{BB962C8B-B14F-4D97-AF65-F5344CB8AC3E}">
        <p14:creationId xmlns:p14="http://schemas.microsoft.com/office/powerpoint/2010/main" val="2159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buClr>
                <a:schemeClr val="dk1"/>
              </a:buClr>
              <a:buSzPct val="100000"/>
              <a:buFont typeface="Arial"/>
              <a:buNone/>
            </a:pPr>
            <a:r>
              <a:rPr lang="en" dirty="0">
                <a:solidFill>
                  <a:schemeClr val="dk1"/>
                </a:solidFill>
                <a:latin typeface="Georgia"/>
                <a:ea typeface="Georgia"/>
                <a:cs typeface="Georgia"/>
                <a:sym typeface="Georgia"/>
              </a:rPr>
              <a:t>Fitness First was founded by Mike Balfour in 1993.  Only after 3 short years, the company started to expand rapidly from all across the UK to Belgium and Germany. The company continued to expand a few years after to places such as Australia, Spain, France, Italy, and more. With the unexpected rapid growth over the years, it caused Fitness First to get into some financial trouble. The company had to be sold to the company, Cinven.  In 2004, the company reached a big milestone, their one-millionth member. Unfortunately, Fitness First had to be sold again in 2005 to the private equity group, BC Partners for the business to stay afloat.  The business continued to expand to the Middle East and India.  In 2011, Fitness First had been stated to be the “world’s largest private health and fitness club operator”.  This was a huge accomplishment for the company.  The company at the time operated over 470 clubs with around 1.3 million members. In 2012, Andy Cosslett stepped in as the Chief Executive Officer of Fitness First.  Till this day, he is trying his best to rewrite the rules of fitness and improve the company everyday.  He not only wants to maintain the title of world’s largest private health and fitness club operator, but to consistently grow in a positive manner</a:t>
            </a:r>
            <a:r>
              <a:rPr lang="en" dirty="0" smtClean="0">
                <a:solidFill>
                  <a:schemeClr val="dk1"/>
                </a:solidFill>
                <a:latin typeface="Georgia"/>
                <a:ea typeface="Georgia"/>
                <a:cs typeface="Georgia"/>
                <a:sym typeface="Georgia"/>
              </a:rPr>
              <a:t>.</a:t>
            </a:r>
            <a:r>
              <a:rPr lang="en-US" dirty="0" smtClean="0">
                <a:solidFill>
                  <a:schemeClr val="dk1"/>
                </a:solidFill>
                <a:latin typeface="Georgia"/>
                <a:ea typeface="Georgia"/>
                <a:cs typeface="Georgia"/>
                <a:sym typeface="Georgia"/>
              </a:rPr>
              <a:t> Reece is going</a:t>
            </a:r>
            <a:r>
              <a:rPr lang="en-US" baseline="0" dirty="0" smtClean="0">
                <a:solidFill>
                  <a:schemeClr val="dk1"/>
                </a:solidFill>
                <a:latin typeface="Georgia"/>
                <a:ea typeface="Georgia"/>
                <a:cs typeface="Georgia"/>
                <a:sym typeface="Georgia"/>
              </a:rPr>
              <a:t> to talk about the UK Health Club Industry</a:t>
            </a:r>
            <a:endParaRPr lang="en" dirty="0">
              <a:solidFill>
                <a:schemeClr val="dk1"/>
              </a:solidFill>
              <a:latin typeface="Georgia"/>
              <a:ea typeface="Georgia"/>
              <a:cs typeface="Georgia"/>
              <a:sym typeface="Georgia"/>
            </a:endParaRPr>
          </a:p>
          <a:p>
            <a:endParaRPr lang="en"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15249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Old time gyms were geared primarily toward men. They had limited equipment and basic locker room situations. Whereas, the new gyms, or health clubs, featured advanced equipment, access to personal training consultation, and relaxation activities such as steam rooms or sauna’s.</a:t>
            </a:r>
          </a:p>
          <a:p>
            <a:pPr lvl="0" rtl="0">
              <a:buNone/>
            </a:pPr>
            <a:r>
              <a:rPr lang="en"/>
              <a:t>	The first companies to enter the health club industry were typically start-ups. Growing using venture capital funds. Fitness First was one of these start-ups. Established companies also entered the industry. An example is when Virgin Group entered the industry by acquiring South Africa’s Health and Racquet Club in ’92. Why would an established organization take the risk of entering the Health Club industry? Because the industry was viewed as a growth industry. Franchise chains were also established, several of them being international.</a:t>
            </a:r>
          </a:p>
          <a:p>
            <a:endParaRPr lang="en"/>
          </a:p>
          <a:p>
            <a:pPr lvl="0" rtl="0">
              <a:buNone/>
            </a:pPr>
            <a:r>
              <a:rPr lang="en"/>
              <a:t>Old gym picture reference: Davedraper.com/siteimages/vinces.jpg</a:t>
            </a:r>
          </a:p>
          <a:p>
            <a:pPr lvl="0" rtl="0">
              <a:buNone/>
            </a:pPr>
            <a:r>
              <a:rPr lang="en"/>
              <a:t>New gym picture reference: ehotelier.com/hospitality-news/item.php?id=A20290_0_11_0_C</a:t>
            </a:r>
          </a:p>
        </p:txBody>
      </p:sp>
    </p:spTree>
    <p:extLst>
      <p:ext uri="{BB962C8B-B14F-4D97-AF65-F5344CB8AC3E}">
        <p14:creationId xmlns:p14="http://schemas.microsoft.com/office/powerpoint/2010/main" val="410093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	Because of the gyms being more focused on men it caused problems with business.  As the gyms started to develop starting with Fitness First, there became a hunger for more attraction for customers.  The people that headed the fitness clubs started using strategic goals and attractions to create a more friendly environment for others who were thinking about joining and didn’t because of the images set up by traditional gyms.  Two gyms that I would like to discuss would be Fitness First in the UK and Nuffield Health Fitness and Wellbeing club.  Both are owned and operated by BC Partners, but have different strategic focuses and payment plans as well as different forms of flexibility.</a:t>
            </a:r>
          </a:p>
        </p:txBody>
      </p:sp>
    </p:spTree>
    <p:extLst>
      <p:ext uri="{BB962C8B-B14F-4D97-AF65-F5344CB8AC3E}">
        <p14:creationId xmlns:p14="http://schemas.microsoft.com/office/powerpoint/2010/main" val="380632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	Nuffield focuses on an older group.  Not as much flexibility, but have different rewards.  The facilities are also not as vast because older people would not be into using so many vast options. Non-profit.</a:t>
            </a:r>
          </a:p>
        </p:txBody>
      </p:sp>
    </p:spTree>
    <p:extLst>
      <p:ext uri="{BB962C8B-B14F-4D97-AF65-F5344CB8AC3E}">
        <p14:creationId xmlns:p14="http://schemas.microsoft.com/office/powerpoint/2010/main" val="337607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buNone/>
            </a:pPr>
            <a:r>
              <a:rPr lang="en">
                <a:solidFill>
                  <a:schemeClr val="dk1"/>
                </a:solidFill>
              </a:rPr>
              <a:t>After the 2007-2009 financial crisis, people were looking to cut down their spending and fitness was one of those.  People looked at fitness as a luxury and not necessarily a necessity.  Because of this, membership at fitness clubs in all of the UK was static at around 4.4million.  Even though membership was static, companies were expanding the number of clubs they wanted to open.  The UK economic growth would remain sluggish for the some time in the future.  </a:t>
            </a:r>
          </a:p>
          <a:p>
            <a:pPr lvl="0" indent="457200" rtl="0">
              <a:buNone/>
            </a:pPr>
            <a:r>
              <a:rPr lang="en">
                <a:solidFill>
                  <a:schemeClr val="dk1"/>
                </a:solidFill>
              </a:rPr>
              <a:t>Membership renewals were greater than the new members that fitness clubs were getting.  The fitness clubs were facing a dilemma of how to retain members while at the same time acquire new memberships.  Since 2000, gyms were consolidating with other gyms in order to strengthen their market share.  For example, Virgin Active acquired Holmes Place Chain and David Leisure merged with Next Generations.</a:t>
            </a:r>
          </a:p>
          <a:p>
            <a:pPr lvl="0" indent="457200" rtl="0">
              <a:buNone/>
            </a:pPr>
            <a:r>
              <a:rPr lang="en">
                <a:solidFill>
                  <a:schemeClr val="dk1"/>
                </a:solidFill>
              </a:rPr>
              <a:t>Fitness First also faced the emergence of low cost gyms.  The numerous low cost clubs would drastically increase the competition among the different tier fitness clubs.  Pure Gym built 15 clubs during 2011 and 2012 with the intention of expanding to 45 in the future.  </a:t>
            </a:r>
          </a:p>
          <a:p>
            <a:endParaRPr lang="en">
              <a:solidFill>
                <a:schemeClr val="dk1"/>
              </a:solidFill>
            </a:endParaRPr>
          </a:p>
          <a:p>
            <a:endParaRPr lang="en">
              <a:solidFill>
                <a:schemeClr val="dk1"/>
              </a:solidFill>
            </a:endParaRPr>
          </a:p>
        </p:txBody>
      </p:sp>
    </p:spTree>
    <p:extLst>
      <p:ext uri="{BB962C8B-B14F-4D97-AF65-F5344CB8AC3E}">
        <p14:creationId xmlns:p14="http://schemas.microsoft.com/office/powerpoint/2010/main" val="302417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dirty="0">
                <a:solidFill>
                  <a:schemeClr val="dk1"/>
                </a:solidFill>
              </a:rPr>
              <a:t>PEST Analysis</a:t>
            </a:r>
          </a:p>
          <a:p>
            <a:pPr lvl="0" rtl="0">
              <a:buClr>
                <a:schemeClr val="dk1"/>
              </a:buClr>
              <a:buSzPct val="100000"/>
              <a:buFont typeface="Arial"/>
              <a:buNone/>
            </a:pPr>
            <a:r>
              <a:rPr lang="en" dirty="0">
                <a:solidFill>
                  <a:schemeClr val="dk1"/>
                </a:solidFill>
              </a:rPr>
              <a:t>Political</a:t>
            </a:r>
          </a:p>
          <a:p>
            <a:pPr lvl="0" rtl="0">
              <a:buClr>
                <a:schemeClr val="dk1"/>
              </a:buClr>
              <a:buSzPct val="100000"/>
              <a:buFont typeface="Arial"/>
              <a:buNone/>
            </a:pPr>
            <a:r>
              <a:rPr lang="en" dirty="0">
                <a:solidFill>
                  <a:schemeClr val="dk1"/>
                </a:solidFill>
              </a:rPr>
              <a:t> -In May 2011, a court ruling decided to declare membership contracts of more than one year unenforceable.  This would lead to </a:t>
            </a:r>
          </a:p>
          <a:p>
            <a:pPr lvl="0" rtl="0">
              <a:buClr>
                <a:schemeClr val="dk1"/>
              </a:buClr>
              <a:buSzPct val="100000"/>
              <a:buFont typeface="Arial"/>
              <a:buNone/>
            </a:pPr>
            <a:r>
              <a:rPr lang="en" dirty="0">
                <a:solidFill>
                  <a:schemeClr val="dk1"/>
                </a:solidFill>
              </a:rPr>
              <a:t>Economic</a:t>
            </a:r>
          </a:p>
          <a:p>
            <a:pPr lvl="0" rtl="0">
              <a:buClr>
                <a:schemeClr val="dk1"/>
              </a:buClr>
              <a:buSzPct val="100000"/>
              <a:buFont typeface="Arial"/>
              <a:buNone/>
            </a:pPr>
            <a:r>
              <a:rPr lang="en" dirty="0">
                <a:solidFill>
                  <a:schemeClr val="dk1"/>
                </a:solidFill>
              </a:rPr>
              <a:t> -During the financial crisis, </a:t>
            </a:r>
          </a:p>
          <a:p>
            <a:pPr lvl="0" rtl="0">
              <a:buNone/>
            </a:pPr>
            <a:r>
              <a:rPr lang="en" dirty="0">
                <a:solidFill>
                  <a:schemeClr val="dk1"/>
                </a:solidFill>
              </a:rPr>
              <a:t>Social</a:t>
            </a:r>
          </a:p>
          <a:p>
            <a:endParaRPr lang="en" dirty="0">
              <a:solidFill>
                <a:schemeClr val="dk1"/>
              </a:solidFill>
            </a:endParaRPr>
          </a:p>
          <a:p>
            <a:pPr lvl="0">
              <a:buClr>
                <a:schemeClr val="dk1"/>
              </a:buClr>
              <a:buSzPct val="100000"/>
              <a:buFont typeface="Arial"/>
              <a:buNone/>
            </a:pPr>
            <a:r>
              <a:rPr lang="en" dirty="0" smtClean="0">
                <a:solidFill>
                  <a:schemeClr val="dk1"/>
                </a:solidFill>
              </a:rPr>
              <a:t>Technological</a:t>
            </a:r>
          </a:p>
          <a:p>
            <a:pPr lvl="0">
              <a:buClr>
                <a:schemeClr val="dk1"/>
              </a:buClr>
              <a:buSzPct val="100000"/>
              <a:buFont typeface="Arial"/>
              <a:buNone/>
            </a:pPr>
            <a:endParaRPr lang="en" dirty="0" smtClean="0">
              <a:solidFill>
                <a:schemeClr val="dk1"/>
              </a:solidFill>
            </a:endParaRPr>
          </a:p>
          <a:p>
            <a:pPr lvl="0">
              <a:buClr>
                <a:schemeClr val="dk1"/>
              </a:buClr>
              <a:buSzPct val="100000"/>
              <a:buFont typeface="Arial"/>
              <a:buNone/>
            </a:pPr>
            <a:r>
              <a:rPr lang="en" dirty="0" smtClean="0">
                <a:solidFill>
                  <a:schemeClr val="dk1"/>
                </a:solidFill>
              </a:rPr>
              <a:t>Picture: Agoda.com</a:t>
            </a:r>
            <a:endParaRPr lang="en" dirty="0">
              <a:solidFill>
                <a:schemeClr val="dk1"/>
              </a:solidFill>
            </a:endParaRPr>
          </a:p>
        </p:txBody>
      </p:sp>
    </p:spTree>
    <p:extLst>
      <p:ext uri="{BB962C8B-B14F-4D97-AF65-F5344CB8AC3E}">
        <p14:creationId xmlns:p14="http://schemas.microsoft.com/office/powerpoint/2010/main" val="187313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0B0B">
            <a:alpha val="87690"/>
          </a:srgbClr>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0zqpobmMI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buNone/>
            </a:pPr>
            <a:r>
              <a:rPr lang="en"/>
              <a:t>Fitness First</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lvl="0" rtl="0">
              <a:buNone/>
            </a:pPr>
            <a:r>
              <a:rPr lang="en"/>
              <a:t>Reece Davis</a:t>
            </a:r>
          </a:p>
          <a:p>
            <a:pPr lvl="0" rtl="0">
              <a:buNone/>
            </a:pPr>
            <a:r>
              <a:rPr lang="en"/>
              <a:t>Nick Ronci </a:t>
            </a:r>
          </a:p>
          <a:p>
            <a:pPr lvl="0" rtl="0">
              <a:buNone/>
            </a:pPr>
            <a:r>
              <a:rPr lang="en"/>
              <a:t>Jordan Scott</a:t>
            </a:r>
          </a:p>
          <a:p>
            <a:pPr>
              <a:buNone/>
            </a:pPr>
            <a:r>
              <a:rPr lang="en"/>
              <a:t>Christopher Harpster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Case Question #1</a:t>
            </a:r>
          </a:p>
        </p:txBody>
      </p:sp>
      <p:sp>
        <p:nvSpPr>
          <p:cNvPr id="104" name="Shape 1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b="1" dirty="0"/>
              <a:t>How attractive is the UK health and fitness club industry in terms of its profit potential?</a:t>
            </a:r>
          </a:p>
          <a:p>
            <a:pPr marL="914400" lvl="1" indent="-381000" rtl="0">
              <a:buClr>
                <a:schemeClr val="dk1"/>
              </a:buClr>
              <a:buSzPct val="80000"/>
              <a:buFont typeface="Courier New"/>
              <a:buChar char="o"/>
            </a:pPr>
            <a:r>
              <a:rPr lang="en" dirty="0"/>
              <a:t>Consolidation in the industry</a:t>
            </a:r>
          </a:p>
          <a:p>
            <a:pPr marL="914400" lvl="1" indent="-381000" rtl="0">
              <a:buClr>
                <a:schemeClr val="dk1"/>
              </a:buClr>
              <a:buSzPct val="80000"/>
              <a:buFont typeface="Courier New"/>
              <a:buChar char="o"/>
            </a:pPr>
            <a:r>
              <a:rPr lang="en" dirty="0"/>
              <a:t>Factors</a:t>
            </a:r>
          </a:p>
          <a:p>
            <a:pPr marL="1371600" lvl="2" indent="-381000" rtl="0">
              <a:buClr>
                <a:schemeClr val="dk1"/>
              </a:buClr>
              <a:buSzPct val="80000"/>
              <a:buFont typeface="Wingdings"/>
              <a:buChar char="§"/>
            </a:pPr>
            <a:r>
              <a:rPr lang="en" dirty="0"/>
              <a:t>Value of product to consumer</a:t>
            </a:r>
          </a:p>
          <a:p>
            <a:pPr marL="1371600" lvl="2" indent="-381000" rtl="0">
              <a:buClr>
                <a:schemeClr val="dk1"/>
              </a:buClr>
              <a:buSzPct val="80000"/>
              <a:buFont typeface="Wingdings"/>
              <a:buChar char="§"/>
            </a:pPr>
            <a:r>
              <a:rPr lang="en" dirty="0"/>
              <a:t>Intensity of competition</a:t>
            </a:r>
          </a:p>
          <a:p>
            <a:pPr marL="1371600" lvl="2" indent="-381000" rtl="0">
              <a:buClr>
                <a:schemeClr val="dk1"/>
              </a:buClr>
              <a:buSzPct val="80000"/>
              <a:buFont typeface="Wingdings"/>
              <a:buChar char="§"/>
            </a:pPr>
            <a:r>
              <a:rPr lang="en" dirty="0"/>
              <a:t>Bargaining power of producers</a:t>
            </a:r>
          </a:p>
          <a:p>
            <a:pPr marL="457200" lvl="0" indent="-381000" rtl="0">
              <a:buClr>
                <a:schemeClr val="dk1"/>
              </a:buClr>
              <a:buSzPct val="166666"/>
              <a:buFont typeface="Arial"/>
              <a:buChar char="•"/>
            </a:pPr>
            <a:r>
              <a:rPr lang="en" sz="2400" dirty="0"/>
              <a:t>To really answer this question we must analyze Porter’s Five Forces!</a:t>
            </a:r>
          </a:p>
          <a:p>
            <a:endParaRPr lang="en" sz="2400" dirty="0"/>
          </a:p>
          <a:p>
            <a:endParaRPr lang="en" sz="2400"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Case Question #1 Cont’d</a:t>
            </a:r>
          </a:p>
        </p:txBody>
      </p:sp>
      <p:sp>
        <p:nvSpPr>
          <p:cNvPr id="110" name="Shape 110"/>
          <p:cNvSpPr txBox="1">
            <a:spLocks noGrp="1"/>
          </p:cNvSpPr>
          <p:nvPr>
            <p:ph type="body" idx="1"/>
          </p:nvPr>
        </p:nvSpPr>
        <p:spPr>
          <a:xfrm>
            <a:off x="457200" y="1200150"/>
            <a:ext cx="8229600" cy="16019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b="1" dirty="0"/>
              <a:t>Apply Porter’s five forces of competition framework to the industry to justify your answer.</a:t>
            </a:r>
          </a:p>
        </p:txBody>
      </p:sp>
      <p:grpSp>
        <p:nvGrpSpPr>
          <p:cNvPr id="111" name="Shape 111"/>
          <p:cNvGrpSpPr/>
          <p:nvPr/>
        </p:nvGrpSpPr>
        <p:grpSpPr>
          <a:xfrm>
            <a:off x="749625" y="2553250"/>
            <a:ext cx="7541324" cy="2238124"/>
            <a:chOff x="749625" y="2553250"/>
            <a:chExt cx="7541324" cy="2238124"/>
          </a:xfrm>
        </p:grpSpPr>
        <p:sp>
          <p:nvSpPr>
            <p:cNvPr id="112" name="Shape 112"/>
            <p:cNvSpPr txBox="1"/>
            <p:nvPr/>
          </p:nvSpPr>
          <p:spPr>
            <a:xfrm>
              <a:off x="3540875" y="3288225"/>
              <a:ext cx="1727400" cy="690899"/>
            </a:xfrm>
            <a:prstGeom prst="rect">
              <a:avLst/>
            </a:prstGeom>
            <a:solidFill>
              <a:srgbClr val="FFE599"/>
            </a:solidFill>
          </p:spPr>
          <p:txBody>
            <a:bodyPr lIns="91425" tIns="91425" rIns="91425" bIns="91425" anchor="t" anchorCtr="0">
              <a:noAutofit/>
            </a:bodyPr>
            <a:lstStyle/>
            <a:p>
              <a:pPr algn="ctr">
                <a:buNone/>
              </a:pPr>
              <a:r>
                <a:rPr lang="en" sz="1800" b="1">
                  <a:solidFill>
                    <a:srgbClr val="0000FF"/>
                  </a:solidFill>
                </a:rPr>
                <a:t>Industry Competitors</a:t>
              </a:r>
            </a:p>
          </p:txBody>
        </p:sp>
        <p:sp>
          <p:nvSpPr>
            <p:cNvPr id="113" name="Shape 113"/>
            <p:cNvSpPr txBox="1"/>
            <p:nvPr/>
          </p:nvSpPr>
          <p:spPr>
            <a:xfrm>
              <a:off x="3646475" y="2553250"/>
              <a:ext cx="1516200" cy="422099"/>
            </a:xfrm>
            <a:prstGeom prst="rect">
              <a:avLst/>
            </a:prstGeom>
            <a:solidFill>
              <a:srgbClr val="FFE599"/>
            </a:solidFill>
          </p:spPr>
          <p:txBody>
            <a:bodyPr lIns="91425" tIns="91425" rIns="91425" bIns="91425" anchor="t" anchorCtr="0">
              <a:noAutofit/>
            </a:bodyPr>
            <a:lstStyle/>
            <a:p>
              <a:pPr algn="ctr">
                <a:buNone/>
              </a:pPr>
              <a:r>
                <a:rPr lang="en" sz="1800" b="1">
                  <a:solidFill>
                    <a:srgbClr val="674EA7"/>
                  </a:solidFill>
                </a:rPr>
                <a:t>SUPPLIERS</a:t>
              </a:r>
            </a:p>
          </p:txBody>
        </p:sp>
        <p:sp>
          <p:nvSpPr>
            <p:cNvPr id="114" name="Shape 114"/>
            <p:cNvSpPr txBox="1"/>
            <p:nvPr/>
          </p:nvSpPr>
          <p:spPr>
            <a:xfrm>
              <a:off x="3742475" y="4369275"/>
              <a:ext cx="1324199" cy="422099"/>
            </a:xfrm>
            <a:prstGeom prst="rect">
              <a:avLst/>
            </a:prstGeom>
            <a:solidFill>
              <a:srgbClr val="FFE599"/>
            </a:solidFill>
          </p:spPr>
          <p:txBody>
            <a:bodyPr lIns="91425" tIns="91425" rIns="91425" bIns="91425" anchor="t" anchorCtr="0">
              <a:noAutofit/>
            </a:bodyPr>
            <a:lstStyle/>
            <a:p>
              <a:pPr algn="ctr">
                <a:buNone/>
              </a:pPr>
              <a:r>
                <a:rPr lang="en" sz="1800" b="1">
                  <a:solidFill>
                    <a:srgbClr val="674EA7"/>
                  </a:solidFill>
                </a:rPr>
                <a:t>BUYERS</a:t>
              </a:r>
            </a:p>
          </p:txBody>
        </p:sp>
        <p:sp>
          <p:nvSpPr>
            <p:cNvPr id="115" name="Shape 115"/>
            <p:cNvSpPr txBox="1"/>
            <p:nvPr/>
          </p:nvSpPr>
          <p:spPr>
            <a:xfrm>
              <a:off x="749625" y="3288225"/>
              <a:ext cx="1862699" cy="690899"/>
            </a:xfrm>
            <a:prstGeom prst="rect">
              <a:avLst/>
            </a:prstGeom>
            <a:solidFill>
              <a:srgbClr val="FFE599"/>
            </a:solidFill>
          </p:spPr>
          <p:txBody>
            <a:bodyPr lIns="91425" tIns="91425" rIns="91425" bIns="91425" anchor="t" anchorCtr="0">
              <a:noAutofit/>
            </a:bodyPr>
            <a:lstStyle/>
            <a:p>
              <a:pPr algn="ctr">
                <a:buNone/>
              </a:pPr>
              <a:r>
                <a:rPr lang="en" sz="1800" b="1">
                  <a:solidFill>
                    <a:srgbClr val="CC0000"/>
                  </a:solidFill>
                </a:rPr>
                <a:t>POTENTIAL ENTRANTS</a:t>
              </a:r>
            </a:p>
          </p:txBody>
        </p:sp>
        <p:sp>
          <p:nvSpPr>
            <p:cNvPr id="116" name="Shape 116"/>
            <p:cNvSpPr txBox="1"/>
            <p:nvPr/>
          </p:nvSpPr>
          <p:spPr>
            <a:xfrm>
              <a:off x="6428250" y="3422625"/>
              <a:ext cx="1862699" cy="422099"/>
            </a:xfrm>
            <a:prstGeom prst="rect">
              <a:avLst/>
            </a:prstGeom>
            <a:solidFill>
              <a:srgbClr val="FFE599"/>
            </a:solidFill>
          </p:spPr>
          <p:txBody>
            <a:bodyPr lIns="91425" tIns="91425" rIns="91425" bIns="91425" anchor="t" anchorCtr="0">
              <a:noAutofit/>
            </a:bodyPr>
            <a:lstStyle/>
            <a:p>
              <a:pPr lvl="0" algn="ctr" rtl="0">
                <a:buNone/>
              </a:pPr>
              <a:r>
                <a:rPr lang="en" sz="1800" b="1" dirty="0">
                  <a:solidFill>
                    <a:srgbClr val="CC0000"/>
                  </a:solidFill>
                </a:rPr>
                <a:t>SUBSTITUTES</a:t>
              </a:r>
            </a:p>
          </p:txBody>
        </p:sp>
        <p:cxnSp>
          <p:nvCxnSpPr>
            <p:cNvPr id="117" name="Shape 117"/>
            <p:cNvCxnSpPr>
              <a:stCxn id="115" idx="3"/>
              <a:endCxn id="112" idx="1"/>
            </p:cNvCxnSpPr>
            <p:nvPr/>
          </p:nvCxnSpPr>
          <p:spPr>
            <a:xfrm>
              <a:off x="2612324" y="3633674"/>
              <a:ext cx="928550" cy="0"/>
            </a:xfrm>
            <a:prstGeom prst="straightConnector1">
              <a:avLst/>
            </a:prstGeom>
            <a:noFill/>
            <a:ln w="19050" cap="flat">
              <a:solidFill>
                <a:schemeClr val="dk2"/>
              </a:solidFill>
              <a:prstDash val="solid"/>
              <a:round/>
              <a:headEnd type="none" w="lg" len="lg"/>
              <a:tailEnd type="triangle" w="lg" len="lg"/>
            </a:ln>
          </p:spPr>
        </p:cxnSp>
        <p:cxnSp>
          <p:nvCxnSpPr>
            <p:cNvPr id="118" name="Shape 118"/>
            <p:cNvCxnSpPr>
              <a:stCxn id="113" idx="2"/>
              <a:endCxn id="112" idx="0"/>
            </p:cNvCxnSpPr>
            <p:nvPr/>
          </p:nvCxnSpPr>
          <p:spPr>
            <a:xfrm flipH="1">
              <a:off x="4404575" y="2975349"/>
              <a:ext cx="0" cy="312875"/>
            </a:xfrm>
            <a:prstGeom prst="straightConnector1">
              <a:avLst/>
            </a:prstGeom>
            <a:noFill/>
            <a:ln w="19050" cap="flat">
              <a:solidFill>
                <a:schemeClr val="dk2"/>
              </a:solidFill>
              <a:prstDash val="solid"/>
              <a:round/>
              <a:headEnd type="none" w="lg" len="lg"/>
              <a:tailEnd type="triangle" w="lg" len="lg"/>
            </a:ln>
          </p:spPr>
        </p:cxnSp>
        <p:cxnSp>
          <p:nvCxnSpPr>
            <p:cNvPr id="119" name="Shape 119"/>
            <p:cNvCxnSpPr>
              <a:stCxn id="116" idx="1"/>
              <a:endCxn id="112" idx="3"/>
            </p:cNvCxnSpPr>
            <p:nvPr/>
          </p:nvCxnSpPr>
          <p:spPr>
            <a:xfrm rot="10800000">
              <a:off x="5268275" y="3633674"/>
              <a:ext cx="1159974" cy="0"/>
            </a:xfrm>
            <a:prstGeom prst="straightConnector1">
              <a:avLst/>
            </a:prstGeom>
            <a:noFill/>
            <a:ln w="19050" cap="flat">
              <a:solidFill>
                <a:schemeClr val="dk2"/>
              </a:solidFill>
              <a:prstDash val="solid"/>
              <a:round/>
              <a:headEnd type="none" w="lg" len="lg"/>
              <a:tailEnd type="triangle" w="lg" len="lg"/>
            </a:ln>
          </p:spPr>
        </p:cxnSp>
        <p:cxnSp>
          <p:nvCxnSpPr>
            <p:cNvPr id="120" name="Shape 120"/>
            <p:cNvCxnSpPr>
              <a:stCxn id="114" idx="0"/>
              <a:endCxn id="112" idx="2"/>
            </p:cNvCxnSpPr>
            <p:nvPr/>
          </p:nvCxnSpPr>
          <p:spPr>
            <a:xfrm rot="10800000" flipH="1">
              <a:off x="4404574" y="3979124"/>
              <a:ext cx="0" cy="390150"/>
            </a:xfrm>
            <a:prstGeom prst="straightConnector1">
              <a:avLst/>
            </a:prstGeom>
            <a:noFill/>
            <a:ln w="19050" cap="flat">
              <a:solidFill>
                <a:schemeClr val="dk2"/>
              </a:solidFill>
              <a:prstDash val="solid"/>
              <a:round/>
              <a:headEnd type="none" w="lg" len="lg"/>
              <a:tailEnd type="triangle" w="lg" len="lg"/>
            </a:ln>
          </p:spPr>
        </p:cxn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200"/>
              <a:t>P5F Framework &amp; Fitness First</a:t>
            </a:r>
          </a:p>
        </p:txBody>
      </p:sp>
      <p:sp>
        <p:nvSpPr>
          <p:cNvPr id="126" name="Shape 126"/>
          <p:cNvSpPr txBox="1">
            <a:spLocks noGrp="1"/>
          </p:cNvSpPr>
          <p:nvPr>
            <p:ph type="body" idx="1"/>
          </p:nvPr>
        </p:nvSpPr>
        <p:spPr>
          <a:xfrm>
            <a:off x="457200" y="1200150"/>
            <a:ext cx="467487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Saturated market</a:t>
            </a:r>
          </a:p>
          <a:p>
            <a:pPr marL="914400" lvl="1" indent="-381000" rtl="0">
              <a:buClr>
                <a:schemeClr val="dk1"/>
              </a:buClr>
              <a:buSzPct val="80000"/>
              <a:buFont typeface="Courier New"/>
              <a:buChar char="o"/>
            </a:pPr>
            <a:r>
              <a:rPr lang="en" dirty="0" smtClean="0"/>
              <a:t>Exception: Low-Cost HCs</a:t>
            </a:r>
            <a:endParaRPr lang="en" dirty="0"/>
          </a:p>
          <a:p>
            <a:pPr marL="457200" lvl="0" indent="-419100" rtl="0">
              <a:buClr>
                <a:schemeClr val="dk1"/>
              </a:buClr>
              <a:buSzPct val="166666"/>
              <a:buFont typeface="Arial"/>
              <a:buChar char="•"/>
            </a:pPr>
            <a:r>
              <a:rPr lang="en" sz="2400" dirty="0"/>
              <a:t>Substitutes</a:t>
            </a:r>
          </a:p>
          <a:p>
            <a:pPr marL="914400" lvl="1" indent="-381000" rtl="0">
              <a:buClr>
                <a:schemeClr val="dk1"/>
              </a:buClr>
              <a:buSzPct val="80000"/>
              <a:buFont typeface="Courier New"/>
              <a:buChar char="o"/>
            </a:pPr>
            <a:r>
              <a:rPr lang="en" dirty="0"/>
              <a:t>Diet Pills</a:t>
            </a:r>
          </a:p>
          <a:p>
            <a:pPr marL="914400" lvl="1" indent="-381000" rtl="0">
              <a:buClr>
                <a:schemeClr val="dk1"/>
              </a:buClr>
              <a:buSzPct val="80000"/>
              <a:buFont typeface="Courier New"/>
              <a:buChar char="o"/>
            </a:pPr>
            <a:r>
              <a:rPr lang="en" dirty="0" smtClean="0"/>
              <a:t>Home workouts</a:t>
            </a:r>
            <a:endParaRPr lang="en" dirty="0"/>
          </a:p>
          <a:p>
            <a:pPr marL="457200" lvl="0" indent="-419100" rtl="0">
              <a:buClr>
                <a:schemeClr val="dk1"/>
              </a:buClr>
              <a:buSzPct val="166666"/>
              <a:buFont typeface="Arial"/>
              <a:buChar char="•"/>
            </a:pPr>
            <a:r>
              <a:rPr lang="en" sz="2400" dirty="0"/>
              <a:t>Buyers &amp; Suppliers</a:t>
            </a:r>
          </a:p>
          <a:p>
            <a:pPr marL="914400" lvl="1" indent="-381000" rtl="0">
              <a:buClr>
                <a:schemeClr val="dk1"/>
              </a:buClr>
              <a:buSzPct val="80000"/>
              <a:buFont typeface="Courier New"/>
              <a:buChar char="o"/>
            </a:pPr>
            <a:r>
              <a:rPr lang="en" dirty="0" smtClean="0"/>
              <a:t>Quality</a:t>
            </a:r>
            <a:endParaRPr lang="en" dirty="0"/>
          </a:p>
          <a:p>
            <a:pPr marL="457200" lvl="0" indent="-419100" rtl="0">
              <a:buClr>
                <a:schemeClr val="dk1"/>
              </a:buClr>
              <a:buSzPct val="166666"/>
              <a:buFont typeface="Arial"/>
              <a:buChar char="•"/>
            </a:pPr>
            <a:r>
              <a:rPr lang="en" sz="2400" dirty="0" smtClean="0"/>
              <a:t>Competitive Intensity</a:t>
            </a:r>
            <a:endParaRPr lang="en" sz="2400" dirty="0"/>
          </a:p>
          <a:p>
            <a:endParaRPr lang="en" dirty="0"/>
          </a:p>
          <a:p>
            <a:endParaRPr lang="en" dirty="0"/>
          </a:p>
        </p:txBody>
      </p:sp>
      <p:pic>
        <p:nvPicPr>
          <p:cNvPr id="2" name="Picture 1"/>
          <p:cNvPicPr>
            <a:picLocks noChangeAspect="1"/>
          </p:cNvPicPr>
          <p:nvPr/>
        </p:nvPicPr>
        <p:blipFill>
          <a:blip r:embed="rId3"/>
          <a:stretch>
            <a:fillRect/>
          </a:stretch>
        </p:blipFill>
        <p:spPr>
          <a:xfrm>
            <a:off x="3737610" y="2240280"/>
            <a:ext cx="5189220" cy="2523019"/>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Case Question #2</a:t>
            </a:r>
          </a:p>
        </p:txBody>
      </p:sp>
      <p:sp>
        <p:nvSpPr>
          <p:cNvPr id="132" name="Shape 1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t>How might this industry be segmented? Advise Fitness First on segments that appear most attractive</a:t>
            </a:r>
            <a:r>
              <a:rPr lang="en" sz="2400" b="1" dirty="0" smtClean="0"/>
              <a:t>.</a:t>
            </a:r>
            <a:endParaRPr lang="en" sz="2400" b="1" dirty="0"/>
          </a:p>
        </p:txBody>
      </p:sp>
      <p:graphicFrame>
        <p:nvGraphicFramePr>
          <p:cNvPr id="5" name="Diagram 4"/>
          <p:cNvGraphicFramePr/>
          <p:nvPr>
            <p:extLst>
              <p:ext uri="{D42A27DB-BD31-4B8C-83A1-F6EECF244321}">
                <p14:modId xmlns:p14="http://schemas.microsoft.com/office/powerpoint/2010/main" val="1820661262"/>
              </p:ext>
            </p:extLst>
          </p:nvPr>
        </p:nvGraphicFramePr>
        <p:xfrm>
          <a:off x="1437693" y="2034588"/>
          <a:ext cx="6096000" cy="28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Case Question #3</a:t>
            </a:r>
          </a:p>
        </p:txBody>
      </p:sp>
      <p:sp>
        <p:nvSpPr>
          <p:cNvPr id="138" name="Shape 1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t>In what ways might Fitness First influence the course of the industry’s evolution to its own advantage?</a:t>
            </a:r>
          </a:p>
          <a:p>
            <a:pPr marL="457200" lvl="0" indent="-381000" rtl="0">
              <a:buClr>
                <a:schemeClr val="dk1"/>
              </a:buClr>
              <a:buSzPct val="166666"/>
              <a:buFont typeface="Arial"/>
              <a:buChar char="•"/>
            </a:pPr>
            <a:r>
              <a:rPr lang="en" sz="2400" dirty="0"/>
              <a:t>Owns the most clubs in the UK</a:t>
            </a:r>
          </a:p>
          <a:p>
            <a:pPr marL="457200" lvl="0" indent="-381000" rtl="0">
              <a:buClr>
                <a:schemeClr val="dk1"/>
              </a:buClr>
              <a:buSzPct val="166666"/>
              <a:buFont typeface="Arial"/>
              <a:buChar char="•"/>
            </a:pPr>
            <a:r>
              <a:rPr lang="en" sz="2400" dirty="0"/>
              <a:t>Leads the market in membership</a:t>
            </a:r>
          </a:p>
          <a:p>
            <a:pPr marL="457200" lvl="0" indent="-381000" rtl="0">
              <a:buClr>
                <a:schemeClr val="dk1"/>
              </a:buClr>
              <a:buSzPct val="166666"/>
              <a:buFont typeface="Arial"/>
              <a:buChar char="•"/>
            </a:pPr>
            <a:r>
              <a:rPr lang="en" sz="2400" dirty="0" smtClean="0"/>
              <a:t>Newest </a:t>
            </a:r>
            <a:r>
              <a:rPr lang="en" sz="2400" dirty="0"/>
              <a:t>workout equipment</a:t>
            </a:r>
          </a:p>
          <a:p>
            <a:pPr marL="457200" lvl="0" indent="-381000" rtl="0">
              <a:buClr>
                <a:schemeClr val="dk1"/>
              </a:buClr>
              <a:buSzPct val="166666"/>
              <a:buFont typeface="Arial"/>
              <a:buChar char="•"/>
            </a:pPr>
            <a:r>
              <a:rPr lang="en" sz="2400" dirty="0"/>
              <a:t>Customer oriented</a:t>
            </a:r>
          </a:p>
          <a:p>
            <a:endParaRPr lang="en" sz="2400" dirty="0"/>
          </a:p>
          <a:p>
            <a:endParaRPr lang="en" sz="24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Case Question #4</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t>What do you think are the key success factors in this industry?</a:t>
            </a:r>
          </a:p>
          <a:p>
            <a:pPr marL="457200" lvl="0" indent="-381000" rtl="0">
              <a:buClr>
                <a:schemeClr val="dk1"/>
              </a:buClr>
              <a:buSzPct val="166666"/>
              <a:buFont typeface="Arial"/>
              <a:buChar char="•"/>
            </a:pPr>
            <a:r>
              <a:rPr lang="en" sz="2400" dirty="0"/>
              <a:t>What do the customers want?</a:t>
            </a:r>
          </a:p>
          <a:p>
            <a:pPr marL="914400" lvl="1" indent="-381000" rtl="0">
              <a:buClr>
                <a:schemeClr val="dk1"/>
              </a:buClr>
              <a:buSzPct val="80000"/>
              <a:buFont typeface="Courier New"/>
              <a:buChar char="o"/>
            </a:pPr>
            <a:r>
              <a:rPr lang="en" dirty="0"/>
              <a:t>Analysis of demand</a:t>
            </a:r>
          </a:p>
          <a:p>
            <a:pPr marL="457200" lvl="0" indent="-381000" rtl="0">
              <a:buClr>
                <a:schemeClr val="dk1"/>
              </a:buClr>
              <a:buSzPct val="166666"/>
              <a:buFont typeface="Arial"/>
              <a:buChar char="•"/>
            </a:pPr>
            <a:r>
              <a:rPr lang="en" sz="2400" dirty="0"/>
              <a:t>How does the firm survive competition?</a:t>
            </a:r>
          </a:p>
          <a:p>
            <a:pPr marL="914400" lvl="1" indent="-381000">
              <a:buClr>
                <a:schemeClr val="dk1"/>
              </a:buClr>
              <a:buSzPct val="80000"/>
              <a:buFont typeface="Courier New"/>
              <a:buChar char="o"/>
            </a:pPr>
            <a:r>
              <a:rPr lang="en" dirty="0"/>
              <a:t>Analysis of competition</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52372" y="1680210"/>
            <a:ext cx="3091628" cy="3119910"/>
          </a:xfrm>
          <a:prstGeom prst="rect">
            <a:avLst/>
          </a:prstGeom>
        </p:spPr>
      </p:pic>
      <p:sp>
        <p:nvSpPr>
          <p:cNvPr id="149" name="Shape 14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Recommendations</a:t>
            </a:r>
          </a:p>
        </p:txBody>
      </p:sp>
      <p:sp>
        <p:nvSpPr>
          <p:cNvPr id="150" name="Shape 150"/>
          <p:cNvSpPr txBox="1">
            <a:spLocks noGrp="1"/>
          </p:cNvSpPr>
          <p:nvPr>
            <p:ph type="body" idx="1"/>
          </p:nvPr>
        </p:nvSpPr>
        <p:spPr>
          <a:xfrm>
            <a:off x="457200" y="1200150"/>
            <a:ext cx="641223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Build the “product”</a:t>
            </a:r>
          </a:p>
          <a:p>
            <a:pPr marL="914400" lvl="1" indent="-381000" rtl="0">
              <a:buClr>
                <a:schemeClr val="dk1"/>
              </a:buClr>
              <a:buSzPct val="80000"/>
              <a:buFont typeface="Courier New"/>
              <a:buChar char="o"/>
            </a:pPr>
            <a:r>
              <a:rPr lang="en" dirty="0"/>
              <a:t>Don’t move into low-cost gyms</a:t>
            </a:r>
          </a:p>
          <a:p>
            <a:pPr marL="1371600" lvl="2" indent="-381000" rtl="0">
              <a:buClr>
                <a:schemeClr val="dk1"/>
              </a:buClr>
              <a:buSzPct val="80000"/>
              <a:buFont typeface="Wingdings"/>
              <a:buChar char="§"/>
            </a:pPr>
            <a:r>
              <a:rPr lang="en" dirty="0"/>
              <a:t>Comparison Ex: Apple vs. Dell </a:t>
            </a:r>
          </a:p>
          <a:p>
            <a:pPr marL="914400" lvl="1" indent="-381000" rtl="0">
              <a:buClr>
                <a:schemeClr val="dk1"/>
              </a:buClr>
              <a:buSzPct val="80000"/>
              <a:buFont typeface="Courier New"/>
              <a:buChar char="o"/>
            </a:pPr>
            <a:r>
              <a:rPr lang="en" dirty="0"/>
              <a:t>S</a:t>
            </a:r>
            <a:r>
              <a:rPr lang="en" dirty="0" smtClean="0"/>
              <a:t>uperior </a:t>
            </a:r>
            <a:r>
              <a:rPr lang="en" dirty="0"/>
              <a:t>products and services</a:t>
            </a:r>
          </a:p>
          <a:p>
            <a:pPr marL="1371600" lvl="2" indent="-381000" rtl="0">
              <a:buClr>
                <a:schemeClr val="dk1"/>
              </a:buClr>
              <a:buSzPct val="80000"/>
              <a:buFont typeface="Wingdings"/>
              <a:buChar char="§"/>
            </a:pPr>
            <a:r>
              <a:rPr lang="en" dirty="0"/>
              <a:t>Comparison Ex: Paccar</a:t>
            </a:r>
          </a:p>
          <a:p>
            <a:pPr marL="457200" lvl="0" indent="-419100" rtl="0">
              <a:buClr>
                <a:schemeClr val="dk1"/>
              </a:buClr>
              <a:buSzPct val="166666"/>
              <a:buFont typeface="Arial"/>
              <a:buChar char="•"/>
            </a:pPr>
            <a:r>
              <a:rPr lang="en" sz="2400" dirty="0"/>
              <a:t>Customer Retention</a:t>
            </a:r>
          </a:p>
          <a:p>
            <a:pPr marL="914400" lvl="1" indent="-381000" rtl="0">
              <a:buClr>
                <a:schemeClr val="dk1"/>
              </a:buClr>
              <a:buSzPct val="80000"/>
              <a:buFont typeface="Courier New"/>
              <a:buChar char="o"/>
            </a:pPr>
            <a:r>
              <a:rPr lang="en" dirty="0"/>
              <a:t>Customer Loyalty Program</a:t>
            </a:r>
          </a:p>
          <a:p>
            <a:pPr marL="1371600" lvl="2" indent="-381000" rtl="0">
              <a:buClr>
                <a:schemeClr val="dk1"/>
              </a:buClr>
              <a:buSzPct val="80000"/>
              <a:buFont typeface="Wingdings"/>
              <a:buChar char="§"/>
            </a:pPr>
            <a:r>
              <a:rPr lang="en" dirty="0"/>
              <a:t>Discount</a:t>
            </a:r>
          </a:p>
          <a:p>
            <a:pPr marL="1371600" lvl="2" indent="-381000">
              <a:buClr>
                <a:schemeClr val="dk1"/>
              </a:buClr>
              <a:buSzPct val="80000"/>
              <a:buFont typeface="Wingdings"/>
              <a:buChar char="§"/>
            </a:pPr>
            <a:r>
              <a:rPr lang="en" dirty="0"/>
              <a:t>Referrals</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Multiple Choice</a:t>
            </a:r>
          </a:p>
        </p:txBody>
      </p:sp>
      <p:sp>
        <p:nvSpPr>
          <p:cNvPr id="156" name="Shape 1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solidFill>
                  <a:schemeClr val="tx1"/>
                </a:solidFill>
              </a:rPr>
              <a:t>Which barrier(s) to entry must Fitness First be concerned with</a:t>
            </a:r>
            <a:r>
              <a:rPr lang="en" sz="2400" b="1" dirty="0" smtClean="0">
                <a:solidFill>
                  <a:schemeClr val="tx1"/>
                </a:solidFill>
              </a:rPr>
              <a:t>?</a:t>
            </a:r>
            <a:endParaRPr lang="en-US" sz="2400" b="1" dirty="0" smtClean="0">
              <a:solidFill>
                <a:schemeClr val="tx1"/>
              </a:solidFill>
            </a:endParaRPr>
          </a:p>
          <a:p>
            <a:pPr marL="647700" lvl="0" indent="-457200" rtl="0">
              <a:buFont typeface="+mj-lt"/>
              <a:buAutoNum type="alphaUcPeriod"/>
            </a:pPr>
            <a:r>
              <a:rPr lang="en-US" sz="2400" dirty="0" smtClean="0">
                <a:solidFill>
                  <a:schemeClr val="tx1"/>
                </a:solidFill>
              </a:rPr>
              <a:t>Capital Requirements</a:t>
            </a:r>
          </a:p>
          <a:p>
            <a:pPr marL="647700" lvl="0" indent="-457200" rtl="0">
              <a:buFont typeface="+mj-lt"/>
              <a:buAutoNum type="alphaUcPeriod"/>
            </a:pPr>
            <a:r>
              <a:rPr lang="en-US" sz="2400" dirty="0" smtClean="0">
                <a:solidFill>
                  <a:schemeClr val="tx1"/>
                </a:solidFill>
              </a:rPr>
              <a:t>Governmental &amp; Legal</a:t>
            </a:r>
          </a:p>
          <a:p>
            <a:pPr marL="647700" lvl="0" indent="-457200" rtl="0">
              <a:buFont typeface="+mj-lt"/>
              <a:buAutoNum type="alphaUcPeriod"/>
            </a:pPr>
            <a:r>
              <a:rPr lang="en-US" sz="2400" dirty="0" smtClean="0">
                <a:solidFill>
                  <a:schemeClr val="tx1"/>
                </a:solidFill>
              </a:rPr>
              <a:t>Economies of Scale</a:t>
            </a:r>
          </a:p>
          <a:p>
            <a:pPr marL="647700" lvl="0" indent="-457200" rtl="0">
              <a:buFont typeface="+mj-lt"/>
              <a:buAutoNum type="alphaUcPeriod"/>
            </a:pPr>
            <a:r>
              <a:rPr lang="en-US" sz="2400" dirty="0" smtClean="0">
                <a:solidFill>
                  <a:schemeClr val="tx1"/>
                </a:solidFill>
              </a:rPr>
              <a:t>None of the above</a:t>
            </a:r>
            <a:endParaRPr lang="en" sz="2400" dirty="0">
              <a:solidFill>
                <a:schemeClr val="tx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5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Multiple Choice</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t>Within each company associated with physical well being, which of these would be considered a sunk cost?</a:t>
            </a:r>
          </a:p>
          <a:p>
            <a:pPr marL="457200" lvl="0" indent="-419100" rtl="0">
              <a:buClr>
                <a:schemeClr val="dk1"/>
              </a:buClr>
              <a:buSzPct val="100000"/>
              <a:buFont typeface="Georgia"/>
              <a:buAutoNum type="alphaUcPeriod"/>
            </a:pPr>
            <a:r>
              <a:rPr lang="en" sz="2400" dirty="0"/>
              <a:t>Maintenance Costs</a:t>
            </a:r>
          </a:p>
          <a:p>
            <a:pPr marL="457200" lvl="0" indent="-419100" rtl="0">
              <a:buClr>
                <a:schemeClr val="dk1"/>
              </a:buClr>
              <a:buSzPct val="100000"/>
              <a:buFont typeface="Georgia"/>
              <a:buAutoNum type="alphaUcPeriod"/>
            </a:pPr>
            <a:r>
              <a:rPr lang="en" sz="2400" dirty="0"/>
              <a:t>Cost of Resurrecting a Building</a:t>
            </a:r>
          </a:p>
          <a:p>
            <a:pPr marL="457200" lvl="0" indent="-419100" rtl="0">
              <a:buClr>
                <a:schemeClr val="dk1"/>
              </a:buClr>
              <a:buSzPct val="100000"/>
              <a:buFont typeface="Georgia"/>
              <a:buAutoNum type="alphaUcPeriod"/>
            </a:pPr>
            <a:r>
              <a:rPr lang="en" sz="2400" dirty="0"/>
              <a:t>Employee’s Salary</a:t>
            </a:r>
          </a:p>
          <a:p>
            <a:pPr marL="457200" lvl="0" indent="-419100" rtl="0">
              <a:buClr>
                <a:schemeClr val="dk1"/>
              </a:buClr>
              <a:buSzPct val="100000"/>
              <a:buFont typeface="Georgia"/>
              <a:buAutoNum type="alphaUcPeriod"/>
            </a:pPr>
            <a:r>
              <a:rPr lang="en" sz="2400" dirty="0"/>
              <a:t>Monthly Membership Fees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6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Multiple Choice</a:t>
            </a:r>
          </a:p>
        </p:txBody>
      </p:sp>
      <p:sp>
        <p:nvSpPr>
          <p:cNvPr id="168" name="Shape 168"/>
          <p:cNvSpPr txBox="1">
            <a:spLocks noGrp="1"/>
          </p:cNvSpPr>
          <p:nvPr>
            <p:ph type="body" idx="1"/>
          </p:nvPr>
        </p:nvSpPr>
        <p:spPr>
          <a:xfrm>
            <a:off x="457200" y="1144225"/>
            <a:ext cx="8229600" cy="3781499"/>
          </a:xfrm>
          <a:prstGeom prst="rect">
            <a:avLst/>
          </a:prstGeom>
        </p:spPr>
        <p:txBody>
          <a:bodyPr lIns="91425" tIns="91425" rIns="91425" bIns="91425" anchor="t" anchorCtr="0">
            <a:noAutofit/>
          </a:bodyPr>
          <a:lstStyle/>
          <a:p>
            <a:pPr lvl="0" rtl="0">
              <a:buNone/>
            </a:pPr>
            <a:r>
              <a:rPr lang="en" sz="2400" b="1" dirty="0"/>
              <a:t>Which of the following is an example of an economic factor of the PEST Analysis?</a:t>
            </a:r>
          </a:p>
          <a:p>
            <a:pPr marL="914400" lvl="0" indent="-368300" rtl="0">
              <a:buClr>
                <a:schemeClr val="dk1"/>
              </a:buClr>
              <a:buSzPct val="100000"/>
              <a:buFont typeface="Georgia"/>
              <a:buAutoNum type="alphaUcPeriod"/>
            </a:pPr>
            <a:r>
              <a:rPr lang="en" sz="2400" dirty="0"/>
              <a:t>Fitness First bought advanced fitness equipment to update their clubs.</a:t>
            </a:r>
          </a:p>
          <a:p>
            <a:pPr marL="914400" lvl="0" indent="-368300" rtl="0">
              <a:buClr>
                <a:schemeClr val="dk1"/>
              </a:buClr>
              <a:buSzPct val="100000"/>
              <a:buFont typeface="Georgia"/>
              <a:buAutoNum type="alphaUcPeriod"/>
            </a:pPr>
            <a:r>
              <a:rPr lang="en" sz="2400" dirty="0"/>
              <a:t>Court declared memberships of more than one year unenforceable.</a:t>
            </a:r>
          </a:p>
          <a:p>
            <a:pPr marL="914400" lvl="0" indent="-368300" rtl="0">
              <a:buClr>
                <a:schemeClr val="dk1"/>
              </a:buClr>
              <a:buSzPct val="100000"/>
              <a:buFont typeface="Georgia"/>
              <a:buAutoNum type="alphaUcPeriod"/>
            </a:pPr>
            <a:r>
              <a:rPr lang="en" sz="2400" dirty="0"/>
              <a:t>After the 2007-2009 financial crisis, private gym memberships were static.</a:t>
            </a:r>
          </a:p>
          <a:p>
            <a:pPr marL="914400" lvl="0" indent="-368300">
              <a:buClr>
                <a:schemeClr val="dk1"/>
              </a:buClr>
              <a:buSzPct val="100000"/>
              <a:buFont typeface="Georgia"/>
              <a:buAutoNum type="alphaUcPeriod"/>
            </a:pPr>
            <a:r>
              <a:rPr lang="en" sz="2400" dirty="0"/>
              <a:t>Fitness First opens a gym that is male only.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68">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dirty="0"/>
              <a:t>Introduction</a:t>
            </a: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47" name="Shape 47">
            <a:hlinkClick r:id="rId3"/>
          </p:cNvPr>
          <p:cNvPicPr preferRelativeResize="0"/>
          <p:nvPr/>
        </p:nvPicPr>
        <p:blipFill>
          <a:blip r:embed="rId4"/>
          <a:stretch>
            <a:fillRect/>
          </a:stretch>
        </p:blipFill>
        <p:spPr>
          <a:xfrm>
            <a:off x="2000262" y="1287000"/>
            <a:ext cx="5143474" cy="3638850"/>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Conclusion</a:t>
            </a: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dirty="0"/>
              <a:t>The healthcare industry is not the fast growing industry from the 1980’s</a:t>
            </a:r>
            <a:r>
              <a:rPr lang="en" sz="2400" dirty="0" smtClean="0"/>
              <a:t>.</a:t>
            </a:r>
            <a:endParaRPr lang="en-US" sz="2400" dirty="0" smtClean="0"/>
          </a:p>
          <a:p>
            <a:pPr lvl="0" rtl="0">
              <a:buNone/>
            </a:pPr>
            <a:endParaRPr lang="en" sz="2400" dirty="0"/>
          </a:p>
          <a:p>
            <a:pPr>
              <a:buNone/>
            </a:pPr>
            <a:r>
              <a:rPr lang="en" sz="2400" dirty="0"/>
              <a:t>Companies that do not change along with the times are doomed to fail.</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62" y="3364697"/>
            <a:ext cx="5880100" cy="1384300"/>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Work Cited</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dirty="0"/>
              <a:t>“Fitness First.” </a:t>
            </a:r>
            <a:r>
              <a:rPr lang="en" sz="2400" i="1" dirty="0"/>
              <a:t>Fitness First</a:t>
            </a:r>
            <a:r>
              <a:rPr lang="en" sz="2400" dirty="0"/>
              <a:t>. Web. 25 Jan. ‘14</a:t>
            </a:r>
          </a:p>
          <a:p>
            <a:pPr indent="-155448"/>
            <a:endParaRPr lang="en" sz="2400" dirty="0"/>
          </a:p>
          <a:p>
            <a:pPr lvl="0" indent="-155448" rtl="0">
              <a:buNone/>
            </a:pPr>
            <a:r>
              <a:rPr lang="en" sz="2400" dirty="0"/>
              <a:t>Grant, Robert M. </a:t>
            </a:r>
            <a:r>
              <a:rPr lang="en" sz="2400" i="1" dirty="0"/>
              <a:t>Foundations of Strategy</a:t>
            </a:r>
            <a:r>
              <a:rPr lang="en" sz="2400" dirty="0"/>
              <a:t>. </a:t>
            </a:r>
          </a:p>
          <a:p>
            <a:pPr lvl="0" indent="-155448" rtl="0">
              <a:buNone/>
            </a:pPr>
            <a:r>
              <a:rPr lang="en" sz="2400" dirty="0"/>
              <a:t>	West Sussex, United Kingdom: Wiley, 2012.</a:t>
            </a:r>
          </a:p>
          <a:p>
            <a:pPr indent="-155448">
              <a:buNone/>
            </a:pPr>
            <a:r>
              <a:rPr lang="en" sz="2400" dirty="0"/>
              <a:t>	Print</a:t>
            </a:r>
            <a:r>
              <a:rPr lang="en" sz="2400" dirty="0" smtClean="0"/>
              <a:t>.</a:t>
            </a:r>
            <a:endParaRPr lang="en-US" sz="2400" dirty="0" smtClean="0"/>
          </a:p>
          <a:p>
            <a:pPr indent="-155448">
              <a:buNone/>
            </a:pPr>
            <a:endParaRPr lang="en-US" sz="2400" dirty="0"/>
          </a:p>
          <a:p>
            <a:pPr indent="-155448">
              <a:buNone/>
            </a:pPr>
            <a:r>
              <a:rPr lang="en-US" sz="2400" dirty="0" smtClean="0"/>
              <a:t>Porter, Michael E. “Harvard Business Review: The Five Competitive Forces That Shape Strategy.” (2008). Print.</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85800" y="1746892"/>
            <a:ext cx="7772400" cy="1238099"/>
          </a:xfrm>
          <a:prstGeom prst="rect">
            <a:avLst/>
          </a:prstGeom>
        </p:spPr>
        <p:txBody>
          <a:bodyPr lIns="91425" tIns="91425" rIns="91425" bIns="91425" anchor="ctr" anchorCtr="0">
            <a:noAutofit/>
          </a:bodyPr>
          <a:lstStyle/>
          <a:p>
            <a:pPr algn="ctr">
              <a:buNone/>
            </a:pPr>
            <a:r>
              <a:rPr lang="en" sz="4800" i="1" dirty="0">
                <a:solidFill>
                  <a:schemeClr val="bg1"/>
                </a:solidFill>
              </a:rPr>
              <a:t>Questions &amp; Answers?</a:t>
            </a:r>
          </a:p>
        </p:txBody>
      </p:sp>
      <p:sp>
        <p:nvSpPr>
          <p:cNvPr id="186" name="Shape 186"/>
          <p:cNvSpPr txBox="1">
            <a:spLocks noGrp="1"/>
          </p:cNvSpPr>
          <p:nvPr>
            <p:ph type="body" idx="1"/>
          </p:nvPr>
        </p:nvSpPr>
        <p:spPr>
          <a:xfrm>
            <a:off x="457200" y="4421726"/>
            <a:ext cx="8229600" cy="505200"/>
          </a:xfrm>
          <a:prstGeom prst="rect">
            <a:avLst/>
          </a:prstGeom>
        </p:spPr>
        <p:txBody>
          <a:bodyPr lIns="91425" tIns="91425" rIns="91425" bIns="91425" anchor="ctr" anchorCtr="0">
            <a:noAutofit/>
          </a:bodyPr>
          <a:lstStyle/>
          <a:p>
            <a:pPr algn="ctr">
              <a:buNone/>
            </a:pPr>
            <a:r>
              <a:rPr lang="en" dirty="0"/>
              <a:t>Thank you!</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dirty="0"/>
              <a:t>History</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Georgia"/>
              <a:buChar char="●"/>
            </a:pPr>
            <a:r>
              <a:rPr lang="en" sz="2400" dirty="0"/>
              <a:t>Started out as Health Spas</a:t>
            </a:r>
          </a:p>
          <a:p>
            <a:pPr marL="457200" lvl="0" indent="-419100">
              <a:buClr>
                <a:schemeClr val="dk1"/>
              </a:buClr>
              <a:buSzPct val="100000"/>
              <a:buFont typeface="Georgia"/>
              <a:buChar char="●"/>
            </a:pPr>
            <a:r>
              <a:rPr lang="en" sz="2400" dirty="0"/>
              <a:t>Featured some fitness equipment</a:t>
            </a:r>
          </a:p>
        </p:txBody>
      </p:sp>
      <p:pic>
        <p:nvPicPr>
          <p:cNvPr id="54" name="Shape 54"/>
          <p:cNvPicPr preferRelativeResize="0"/>
          <p:nvPr/>
        </p:nvPicPr>
        <p:blipFill>
          <a:blip r:embed="rId3"/>
          <a:stretch>
            <a:fillRect/>
          </a:stretch>
        </p:blipFill>
        <p:spPr>
          <a:xfrm>
            <a:off x="457200" y="2358325"/>
            <a:ext cx="1911899" cy="2337924"/>
          </a:xfrm>
          <a:prstGeom prst="rect">
            <a:avLst/>
          </a:prstGeom>
        </p:spPr>
      </p:pic>
      <p:pic>
        <p:nvPicPr>
          <p:cNvPr id="55" name="Shape 55"/>
          <p:cNvPicPr preferRelativeResize="0"/>
          <p:nvPr/>
        </p:nvPicPr>
        <p:blipFill>
          <a:blip r:embed="rId4"/>
          <a:stretch>
            <a:fillRect/>
          </a:stretch>
        </p:blipFill>
        <p:spPr>
          <a:xfrm>
            <a:off x="2932050" y="2358325"/>
            <a:ext cx="2856374" cy="2337924"/>
          </a:xfrm>
          <a:prstGeom prst="rect">
            <a:avLst/>
          </a:prstGeom>
        </p:spPr>
      </p:pic>
      <p:pic>
        <p:nvPicPr>
          <p:cNvPr id="56" name="Shape 56"/>
          <p:cNvPicPr preferRelativeResize="0"/>
          <p:nvPr/>
        </p:nvPicPr>
        <p:blipFill>
          <a:blip r:embed="rId5"/>
          <a:stretch>
            <a:fillRect/>
          </a:stretch>
        </p:blipFill>
        <p:spPr>
          <a:xfrm>
            <a:off x="6397100" y="2358325"/>
            <a:ext cx="1911900" cy="2337925"/>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stretch>
            <a:fillRect/>
          </a:stretch>
        </p:blipFill>
        <p:spPr>
          <a:xfrm>
            <a:off x="4184400" y="2363225"/>
            <a:ext cx="4731000" cy="2562625"/>
          </a:xfrm>
          <a:prstGeom prst="rect">
            <a:avLst/>
          </a:prstGeom>
        </p:spPr>
      </p:pic>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Company Background</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Georgia"/>
              <a:buChar char="●"/>
            </a:pPr>
            <a:r>
              <a:rPr lang="en" sz="2400" dirty="0"/>
              <a:t>Fitness First started in 1993</a:t>
            </a:r>
          </a:p>
          <a:p>
            <a:pPr marL="914400" lvl="1" indent="-381000" rtl="0">
              <a:buClr>
                <a:schemeClr val="dk1"/>
              </a:buClr>
              <a:buSzPct val="80000"/>
              <a:buFont typeface="Georgia"/>
              <a:buChar char="○"/>
            </a:pPr>
            <a:r>
              <a:rPr lang="en" dirty="0"/>
              <a:t>Founded by Mike Balfour</a:t>
            </a:r>
          </a:p>
          <a:p>
            <a:pPr marL="457200" lvl="0" indent="-419100" rtl="0">
              <a:buClr>
                <a:schemeClr val="dk1"/>
              </a:buClr>
              <a:buSzPct val="100000"/>
              <a:buFont typeface="Georgia"/>
              <a:buChar char="●"/>
            </a:pPr>
            <a:r>
              <a:rPr lang="en" sz="2400" dirty="0"/>
              <a:t>Financial Trouble</a:t>
            </a:r>
          </a:p>
          <a:p>
            <a:pPr marL="914400" lvl="1" indent="-381000" rtl="0">
              <a:buClr>
                <a:schemeClr val="dk1"/>
              </a:buClr>
              <a:buSzPct val="80000"/>
              <a:buFont typeface="Georgia"/>
              <a:buChar char="○"/>
            </a:pPr>
            <a:r>
              <a:rPr lang="en" dirty="0"/>
              <a:t>Sold Fitness First</a:t>
            </a:r>
          </a:p>
          <a:p>
            <a:pPr marL="457200" lvl="0" indent="0" rtl="0">
              <a:buNone/>
            </a:pPr>
            <a:r>
              <a:rPr lang="en" sz="2400" dirty="0"/>
              <a:t>      multiple times</a:t>
            </a:r>
          </a:p>
          <a:p>
            <a:pPr marL="457200" lvl="0" indent="-419100" rtl="0">
              <a:buClr>
                <a:schemeClr val="dk1"/>
              </a:buClr>
              <a:buSzPct val="100000"/>
              <a:buFont typeface="Georgia"/>
              <a:buChar char="●"/>
            </a:pPr>
            <a:r>
              <a:rPr lang="en" sz="2400" dirty="0"/>
              <a:t>Current CEO: </a:t>
            </a:r>
          </a:p>
          <a:p>
            <a:pPr marL="914400" lvl="1" indent="-381000" rtl="0">
              <a:buClr>
                <a:schemeClr val="dk1"/>
              </a:buClr>
              <a:buSzPct val="80000"/>
              <a:buFont typeface="Georgia"/>
              <a:buChar char="○"/>
            </a:pPr>
            <a:r>
              <a:rPr lang="en" dirty="0"/>
              <a:t>Andy Cosslett took</a:t>
            </a:r>
          </a:p>
          <a:p>
            <a:pPr marL="457200" lvl="0" indent="0" rtl="0">
              <a:buNone/>
            </a:pPr>
            <a:r>
              <a:rPr lang="en" sz="2400" dirty="0"/>
              <a:t>      over in 2012</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686800" cy="857400"/>
          </a:xfrm>
          <a:prstGeom prst="rect">
            <a:avLst/>
          </a:prstGeom>
        </p:spPr>
        <p:txBody>
          <a:bodyPr lIns="91425" tIns="91425" rIns="91425" bIns="91425" anchor="ctr" anchorCtr="0">
            <a:noAutofit/>
          </a:bodyPr>
          <a:lstStyle/>
          <a:p>
            <a:pPr>
              <a:buNone/>
            </a:pPr>
            <a:r>
              <a:rPr lang="en" dirty="0"/>
              <a:t>The UK Health Club Industry</a:t>
            </a:r>
          </a:p>
        </p:txBody>
      </p:sp>
      <p:sp>
        <p:nvSpPr>
          <p:cNvPr id="69" name="Shape 69"/>
          <p:cNvSpPr txBox="1">
            <a:spLocks noGrp="1"/>
          </p:cNvSpPr>
          <p:nvPr>
            <p:ph type="body" idx="1"/>
          </p:nvPr>
        </p:nvSpPr>
        <p:spPr>
          <a:xfrm>
            <a:off x="457200" y="2576875"/>
            <a:ext cx="8229600" cy="26915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Old gyms vs. New gyms</a:t>
            </a:r>
          </a:p>
          <a:p>
            <a:pPr marL="457200" lvl="0" indent="-419100" rtl="0">
              <a:buClr>
                <a:schemeClr val="dk1"/>
              </a:buClr>
              <a:buSzPct val="166666"/>
              <a:buFont typeface="Arial"/>
              <a:buChar char="•"/>
            </a:pPr>
            <a:r>
              <a:rPr lang="en" sz="2400" dirty="0"/>
              <a:t>Start-ups → Grow w/ Venture Capital funds</a:t>
            </a:r>
          </a:p>
          <a:p>
            <a:pPr marL="914400" lvl="1" indent="-381000" rtl="0">
              <a:buClr>
                <a:schemeClr val="dk1"/>
              </a:buClr>
              <a:buSzPct val="80000"/>
              <a:buFont typeface="Courier New"/>
              <a:buChar char="o"/>
            </a:pPr>
            <a:r>
              <a:rPr lang="en" dirty="0"/>
              <a:t>Established companies also entered the industry</a:t>
            </a:r>
          </a:p>
          <a:p>
            <a:pPr marL="457200" lvl="0" indent="-419100" rtl="0">
              <a:buClr>
                <a:schemeClr val="dk1"/>
              </a:buClr>
              <a:buSzPct val="100000"/>
              <a:buFont typeface="Georgia"/>
              <a:buChar char="●"/>
            </a:pPr>
            <a:r>
              <a:rPr lang="en" sz="2400" dirty="0"/>
              <a:t>Established organizations entered</a:t>
            </a:r>
            <a:r>
              <a:rPr lang="en" sz="2400" dirty="0" smtClean="0"/>
              <a:t>.</a:t>
            </a:r>
            <a:endParaRPr lang="en" sz="2400" dirty="0"/>
          </a:p>
          <a:p>
            <a:pPr marL="914400" lvl="1" indent="-381000" rtl="0">
              <a:buClr>
                <a:schemeClr val="dk1"/>
              </a:buClr>
              <a:buSzPct val="80000"/>
              <a:buFont typeface="Georgia"/>
              <a:buChar char="○"/>
            </a:pPr>
            <a:r>
              <a:rPr lang="en" dirty="0" smtClean="0"/>
              <a:t>Why?</a:t>
            </a:r>
            <a:endParaRPr lang="en" dirty="0"/>
          </a:p>
        </p:txBody>
      </p:sp>
      <p:pic>
        <p:nvPicPr>
          <p:cNvPr id="70" name="Shape 70"/>
          <p:cNvPicPr preferRelativeResize="0"/>
          <p:nvPr/>
        </p:nvPicPr>
        <p:blipFill>
          <a:blip r:embed="rId3"/>
          <a:stretch>
            <a:fillRect/>
          </a:stretch>
        </p:blipFill>
        <p:spPr>
          <a:xfrm>
            <a:off x="1330500" y="1257300"/>
            <a:ext cx="2339850" cy="1365100"/>
          </a:xfrm>
          <a:prstGeom prst="rect">
            <a:avLst/>
          </a:prstGeom>
          <a:noFill/>
          <a:ln>
            <a:noFill/>
          </a:ln>
        </p:spPr>
      </p:pic>
      <p:pic>
        <p:nvPicPr>
          <p:cNvPr id="71" name="Shape 71"/>
          <p:cNvPicPr preferRelativeResize="0"/>
          <p:nvPr/>
        </p:nvPicPr>
        <p:blipFill>
          <a:blip r:embed="rId4"/>
          <a:stretch>
            <a:fillRect/>
          </a:stretch>
        </p:blipFill>
        <p:spPr>
          <a:xfrm>
            <a:off x="4615996" y="1257300"/>
            <a:ext cx="2626928" cy="139631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Facilities, Costs, &amp; Pricing</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Two different clubs/Same owner</a:t>
            </a:r>
          </a:p>
          <a:p>
            <a:pPr marL="914400" lvl="1" indent="-381000" rtl="0">
              <a:buClr>
                <a:schemeClr val="dk1"/>
              </a:buClr>
              <a:buSzPct val="80000"/>
              <a:buFont typeface="Courier New"/>
              <a:buChar char="o"/>
            </a:pPr>
            <a:r>
              <a:rPr lang="en" dirty="0"/>
              <a:t>Fitness first (UK)</a:t>
            </a:r>
          </a:p>
          <a:p>
            <a:pPr marL="914400" lvl="1" indent="-381000" rtl="0">
              <a:buClr>
                <a:schemeClr val="dk1"/>
              </a:buClr>
              <a:buSzPct val="80000"/>
              <a:buFont typeface="Courier New"/>
              <a:buChar char="o"/>
            </a:pPr>
            <a:r>
              <a:rPr lang="en" dirty="0"/>
              <a:t>Nuffield Health Fitness &amp; Wellbeing</a:t>
            </a:r>
          </a:p>
          <a:p>
            <a:pPr marL="457200" lvl="0" indent="-419100" rtl="0">
              <a:buClr>
                <a:schemeClr val="dk1"/>
              </a:buClr>
              <a:buSzPct val="166666"/>
              <a:buFont typeface="Arial"/>
              <a:buChar char="•"/>
            </a:pPr>
            <a:r>
              <a:rPr lang="en" sz="2400" dirty="0"/>
              <a:t>Membership Pricing for Fitness First</a:t>
            </a:r>
          </a:p>
          <a:p>
            <a:pPr marL="914400" lvl="1" indent="-381000" rtl="0">
              <a:buClr>
                <a:schemeClr val="dk1"/>
              </a:buClr>
              <a:buSzPct val="80000"/>
              <a:buFont typeface="Courier New"/>
              <a:buChar char="o"/>
            </a:pPr>
            <a:r>
              <a:rPr lang="en" dirty="0"/>
              <a:t>Facilities</a:t>
            </a:r>
          </a:p>
          <a:p>
            <a:pPr marL="914400" lvl="1" indent="-381000" rtl="0">
              <a:buClr>
                <a:schemeClr val="dk1"/>
              </a:buClr>
              <a:buSzPct val="80000"/>
              <a:buFont typeface="Courier New"/>
              <a:buChar char="o"/>
            </a:pPr>
            <a:r>
              <a:rPr lang="en" dirty="0"/>
              <a:t>Different Tier Systems/$$</a:t>
            </a:r>
          </a:p>
          <a:p>
            <a:pPr marL="914400" lvl="1" indent="-381000" rtl="0">
              <a:buClr>
                <a:schemeClr val="dk1"/>
              </a:buClr>
              <a:buSzPct val="80000"/>
              <a:buFont typeface="Courier New"/>
              <a:buChar char="o"/>
            </a:pPr>
            <a:r>
              <a:rPr lang="en" dirty="0"/>
              <a:t>More flexibility</a:t>
            </a:r>
          </a:p>
          <a:p>
            <a:pPr marL="914400" lvl="1" indent="-381000" rtl="0">
              <a:buClr>
                <a:schemeClr val="dk1"/>
              </a:buClr>
              <a:buSzPct val="80000"/>
              <a:buFont typeface="Courier New"/>
              <a:buChar char="o"/>
            </a:pPr>
            <a:r>
              <a:rPr lang="en" dirty="0"/>
              <a:t>Corporate Costs</a:t>
            </a:r>
          </a:p>
          <a:p>
            <a:pPr marL="1371600" lvl="2" indent="-381000" rtl="0">
              <a:buClr>
                <a:schemeClr val="dk1"/>
              </a:buClr>
              <a:buSzPct val="80000"/>
              <a:buFont typeface="Wingdings"/>
              <a:buChar char="§"/>
            </a:pPr>
            <a:r>
              <a:rPr lang="en" dirty="0"/>
              <a:t>Different Payment </a:t>
            </a:r>
            <a:r>
              <a:rPr lang="en" dirty="0" smtClean="0"/>
              <a:t>Plans</a:t>
            </a:r>
            <a:endParaRPr lang="en" dirty="0"/>
          </a:p>
        </p:txBody>
      </p:sp>
      <p:pic>
        <p:nvPicPr>
          <p:cNvPr id="78" name="Shape 78"/>
          <p:cNvPicPr preferRelativeResize="0"/>
          <p:nvPr/>
        </p:nvPicPr>
        <p:blipFill>
          <a:blip r:embed="rId3"/>
          <a:stretch>
            <a:fillRect/>
          </a:stretch>
        </p:blipFill>
        <p:spPr>
          <a:xfrm>
            <a:off x="5858300" y="3155750"/>
            <a:ext cx="2828500" cy="1770099"/>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stretch>
            <a:fillRect/>
          </a:stretch>
        </p:blipFill>
        <p:spPr>
          <a:xfrm>
            <a:off x="6238818" y="3076575"/>
            <a:ext cx="2905181" cy="2066925"/>
          </a:xfrm>
          <a:prstGeom prst="rect">
            <a:avLst/>
          </a:prstGeom>
        </p:spPr>
      </p:pic>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Facilities, Costs, &amp; Pricing</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Membership Pricing for Nuffield…</a:t>
            </a:r>
          </a:p>
          <a:p>
            <a:pPr marL="914400" lvl="1" indent="-381000" rtl="0">
              <a:buClr>
                <a:schemeClr val="dk1"/>
              </a:buClr>
              <a:buSzPct val="80000"/>
              <a:buFont typeface="Courier New"/>
              <a:buChar char="o"/>
            </a:pPr>
            <a:r>
              <a:rPr lang="en" dirty="0"/>
              <a:t>Rewards</a:t>
            </a:r>
          </a:p>
          <a:p>
            <a:pPr marL="914400" lvl="1" indent="-381000" rtl="0">
              <a:buClr>
                <a:schemeClr val="dk1"/>
              </a:buClr>
              <a:buSzPct val="80000"/>
              <a:buFont typeface="Courier New"/>
              <a:buChar char="o"/>
            </a:pPr>
            <a:r>
              <a:rPr lang="en" dirty="0"/>
              <a:t>Corporate Wellbeing</a:t>
            </a:r>
          </a:p>
          <a:p>
            <a:pPr marL="914400" lvl="1" indent="-381000" rtl="0">
              <a:buClr>
                <a:schemeClr val="dk1"/>
              </a:buClr>
              <a:buSzPct val="80000"/>
              <a:buFont typeface="Courier New"/>
              <a:buChar char="o"/>
            </a:pPr>
            <a:r>
              <a:rPr lang="en" dirty="0"/>
              <a:t>More Focused on Older People</a:t>
            </a:r>
          </a:p>
          <a:p>
            <a:pPr marL="457200" lvl="0" indent="-419100" rtl="0">
              <a:buClr>
                <a:schemeClr val="dk1"/>
              </a:buClr>
              <a:buSzPct val="166666"/>
              <a:buFont typeface="Arial"/>
              <a:buChar char="•"/>
            </a:pPr>
            <a:r>
              <a:rPr lang="en" sz="2400" dirty="0"/>
              <a:t>Facilities</a:t>
            </a:r>
          </a:p>
          <a:p>
            <a:pPr marL="914400" lvl="1" indent="-381000" rtl="0">
              <a:buClr>
                <a:schemeClr val="dk1"/>
              </a:buClr>
              <a:buSzPct val="80000"/>
              <a:buFont typeface="Courier New"/>
              <a:buChar char="o"/>
            </a:pPr>
            <a:r>
              <a:rPr lang="en" dirty="0"/>
              <a:t>Pools, Squash Courts, Saunas, etc…</a:t>
            </a:r>
          </a:p>
          <a:p>
            <a:pPr marL="914400" lvl="1" indent="-381000" rtl="0">
              <a:buClr>
                <a:schemeClr val="dk1"/>
              </a:buClr>
              <a:buSzPct val="80000"/>
              <a:buFont typeface="Courier New"/>
              <a:buChar char="o"/>
            </a:pPr>
            <a:r>
              <a:rPr lang="en" dirty="0"/>
              <a:t>Similar to Virgin Active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Recent Developments</a:t>
            </a:r>
          </a:p>
        </p:txBody>
      </p:sp>
      <p:sp>
        <p:nvSpPr>
          <p:cNvPr id="91" name="Shape 9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2007-2009 Financial Crisis</a:t>
            </a:r>
          </a:p>
          <a:p>
            <a:pPr marL="914400" lvl="1" indent="-381000" rtl="0">
              <a:buClr>
                <a:schemeClr val="dk1"/>
              </a:buClr>
              <a:buSzPct val="80000"/>
              <a:buFont typeface="Courier New"/>
              <a:buChar char="o"/>
            </a:pPr>
            <a:r>
              <a:rPr lang="en" dirty="0"/>
              <a:t>Membership static at 4.4 million members</a:t>
            </a:r>
          </a:p>
          <a:p>
            <a:pPr marL="457200" lvl="0" indent="-419100" rtl="0">
              <a:buClr>
                <a:schemeClr val="dk1"/>
              </a:buClr>
              <a:buSzPct val="166666"/>
              <a:buFont typeface="Arial"/>
              <a:buChar char="•"/>
            </a:pPr>
            <a:r>
              <a:rPr lang="en" sz="2400" dirty="0" smtClean="0"/>
              <a:t>Declining retention outweighs new </a:t>
            </a:r>
            <a:r>
              <a:rPr lang="en" sz="2400" dirty="0"/>
              <a:t>members</a:t>
            </a:r>
          </a:p>
          <a:p>
            <a:pPr marL="457200" lvl="0" indent="-419100" rtl="0">
              <a:buClr>
                <a:schemeClr val="dk1"/>
              </a:buClr>
              <a:buSzPct val="166666"/>
              <a:buFont typeface="Arial"/>
              <a:buChar char="•"/>
            </a:pPr>
            <a:r>
              <a:rPr lang="en" sz="2400" dirty="0"/>
              <a:t>More competition in the market</a:t>
            </a:r>
          </a:p>
          <a:p>
            <a:pPr marL="457200" lvl="0" indent="-419100" rtl="0">
              <a:buClr>
                <a:schemeClr val="dk1"/>
              </a:buClr>
              <a:buSzPct val="166666"/>
              <a:buFont typeface="Arial"/>
              <a:buChar char="•"/>
            </a:pPr>
            <a:r>
              <a:rPr lang="en" sz="2400" dirty="0"/>
              <a:t>Emergence of low cost gyms</a:t>
            </a:r>
          </a:p>
          <a:p>
            <a:pPr marL="914400" lvl="1" indent="-381000" rtl="0">
              <a:buClr>
                <a:schemeClr val="dk1"/>
              </a:buClr>
              <a:buSzPct val="80000"/>
              <a:buFont typeface="Courier New"/>
              <a:buChar char="o"/>
            </a:pPr>
            <a:r>
              <a:rPr lang="en" dirty="0"/>
              <a:t>EX: </a:t>
            </a:r>
            <a:r>
              <a:rPr lang="en" dirty="0" smtClean="0"/>
              <a:t>Gym Group, Pure Gym</a:t>
            </a:r>
            <a:endParaRPr lang="en" dirty="0"/>
          </a:p>
          <a:p>
            <a:endParaRPr lang="en" dirty="0"/>
          </a:p>
          <a:p>
            <a:endParaRPr lang="en" dirty="0"/>
          </a:p>
          <a:p>
            <a:endParaRPr lang="en" dirty="0"/>
          </a:p>
        </p:txBody>
      </p:sp>
      <p:pic>
        <p:nvPicPr>
          <p:cNvPr id="92" name="Shape 92"/>
          <p:cNvPicPr preferRelativeResize="0"/>
          <p:nvPr/>
        </p:nvPicPr>
        <p:blipFill>
          <a:blip r:embed="rId3"/>
          <a:stretch>
            <a:fillRect/>
          </a:stretch>
        </p:blipFill>
        <p:spPr>
          <a:xfrm>
            <a:off x="6573900" y="2683025"/>
            <a:ext cx="2497649" cy="2411150"/>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43690" y="1623060"/>
            <a:ext cx="3800310" cy="3086100"/>
          </a:xfrm>
          <a:prstGeom prst="rect">
            <a:avLst/>
          </a:prstGeom>
        </p:spPr>
      </p:pic>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PEST Analysis</a:t>
            </a:r>
          </a:p>
        </p:txBody>
      </p:sp>
      <p:sp>
        <p:nvSpPr>
          <p:cNvPr id="98" name="Shape 98"/>
          <p:cNvSpPr txBox="1">
            <a:spLocks noGrp="1"/>
          </p:cNvSpPr>
          <p:nvPr>
            <p:ph type="body" idx="1"/>
          </p:nvPr>
        </p:nvSpPr>
        <p:spPr>
          <a:xfrm>
            <a:off x="457200" y="1200150"/>
            <a:ext cx="493776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Political</a:t>
            </a:r>
          </a:p>
          <a:p>
            <a:pPr marL="914400" lvl="1" indent="-381000" rtl="0">
              <a:buClr>
                <a:schemeClr val="dk1"/>
              </a:buClr>
              <a:buSzPct val="80000"/>
              <a:buFont typeface="Courier New"/>
              <a:buChar char="o"/>
            </a:pPr>
            <a:r>
              <a:rPr lang="en" dirty="0"/>
              <a:t>May 2011 court ruling</a:t>
            </a:r>
          </a:p>
          <a:p>
            <a:pPr marL="457200" lvl="0" indent="-419100" rtl="0">
              <a:buClr>
                <a:schemeClr val="dk1"/>
              </a:buClr>
              <a:buSzPct val="166666"/>
              <a:buFont typeface="Arial"/>
              <a:buChar char="•"/>
            </a:pPr>
            <a:r>
              <a:rPr lang="en" sz="2400" dirty="0"/>
              <a:t>Economic</a:t>
            </a:r>
          </a:p>
          <a:p>
            <a:pPr marL="914400" lvl="1" indent="-381000" rtl="0">
              <a:buClr>
                <a:schemeClr val="dk1"/>
              </a:buClr>
              <a:buSzPct val="80000"/>
              <a:buFont typeface="Courier New"/>
              <a:buChar char="o"/>
            </a:pPr>
            <a:r>
              <a:rPr lang="en" dirty="0"/>
              <a:t>2007-2009 Financial Crisis</a:t>
            </a:r>
          </a:p>
          <a:p>
            <a:pPr marL="457200" lvl="0" indent="-419100" rtl="0">
              <a:buClr>
                <a:schemeClr val="dk1"/>
              </a:buClr>
              <a:buSzPct val="166666"/>
              <a:buFont typeface="Arial"/>
              <a:buChar char="•"/>
            </a:pPr>
            <a:r>
              <a:rPr lang="en" sz="2400" dirty="0"/>
              <a:t>Social</a:t>
            </a:r>
          </a:p>
          <a:p>
            <a:pPr marL="914400" lvl="1" indent="-381000" rtl="0">
              <a:buClr>
                <a:schemeClr val="dk1"/>
              </a:buClr>
              <a:buSzPct val="80000"/>
              <a:buFont typeface="Courier New"/>
              <a:buChar char="o"/>
            </a:pPr>
            <a:r>
              <a:rPr lang="en" dirty="0"/>
              <a:t>Health conscious society</a:t>
            </a:r>
          </a:p>
          <a:p>
            <a:pPr marL="457200" lvl="0" indent="-419100" rtl="0">
              <a:buClr>
                <a:schemeClr val="dk1"/>
              </a:buClr>
              <a:buSzPct val="166666"/>
              <a:buFont typeface="Arial"/>
              <a:buChar char="•"/>
            </a:pPr>
            <a:r>
              <a:rPr lang="en" sz="2400" dirty="0"/>
              <a:t>Technological</a:t>
            </a:r>
          </a:p>
          <a:p>
            <a:pPr marL="914400" lvl="1" indent="-381000">
              <a:buClr>
                <a:schemeClr val="dk1"/>
              </a:buClr>
              <a:buSzPct val="80000"/>
              <a:buFont typeface="Courier New"/>
              <a:buChar char="o"/>
            </a:pPr>
            <a:r>
              <a:rPr lang="en" dirty="0"/>
              <a:t>Newest equipment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1762</Words>
  <Application>Microsoft Office PowerPoint</Application>
  <PresentationFormat>On-screen Show (16:9)</PresentationFormat>
  <Paragraphs>230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Courier New</vt:lpstr>
      <vt:lpstr>Georgia</vt:lpstr>
      <vt:lpstr>Wingdings</vt:lpstr>
      <vt:lpstr>paper-plane</vt:lpstr>
      <vt:lpstr>Fitness First</vt:lpstr>
      <vt:lpstr>Introduction</vt:lpstr>
      <vt:lpstr>History</vt:lpstr>
      <vt:lpstr>Company Background</vt:lpstr>
      <vt:lpstr>The UK Health Club Industry</vt:lpstr>
      <vt:lpstr>Facilities, Costs, &amp; Pricing</vt:lpstr>
      <vt:lpstr>Facilities, Costs, &amp; Pricing</vt:lpstr>
      <vt:lpstr>Recent Developments</vt:lpstr>
      <vt:lpstr>PEST Analysis</vt:lpstr>
      <vt:lpstr>Case Question #1</vt:lpstr>
      <vt:lpstr>Case Question #1 Cont’d</vt:lpstr>
      <vt:lpstr>P5F Framework &amp; Fitness First</vt:lpstr>
      <vt:lpstr>Case Question #2</vt:lpstr>
      <vt:lpstr>Case Question #3</vt:lpstr>
      <vt:lpstr>Case Question #4</vt:lpstr>
      <vt:lpstr>Recommendations</vt:lpstr>
      <vt:lpstr>Multiple Choice</vt:lpstr>
      <vt:lpstr>Multiple Choice</vt:lpstr>
      <vt:lpstr>Multiple Choice</vt:lpstr>
      <vt:lpstr>Conclusion</vt:lpstr>
      <vt:lpstr>Work Cited</vt:lpstr>
      <vt:lpstr>Questions &amp;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First</dc:title>
  <cp:lastModifiedBy>Reece J Davis</cp:lastModifiedBy>
  <cp:revision>21</cp:revision>
  <dcterms:modified xsi:type="dcterms:W3CDTF">2014-01-31T17:19:49Z</dcterms:modified>
</cp:coreProperties>
</file>